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1" r:id="rId3"/>
    <p:sldId id="305" r:id="rId4"/>
    <p:sldId id="308" r:id="rId5"/>
    <p:sldId id="309" r:id="rId6"/>
    <p:sldId id="304" r:id="rId7"/>
    <p:sldId id="303" r:id="rId8"/>
    <p:sldId id="306" r:id="rId9"/>
    <p:sldId id="307" r:id="rId10"/>
    <p:sldId id="265" r:id="rId11"/>
    <p:sldId id="273" r:id="rId12"/>
    <p:sldId id="276" r:id="rId13"/>
    <p:sldId id="274" r:id="rId14"/>
    <p:sldId id="291" r:id="rId15"/>
    <p:sldId id="264" r:id="rId16"/>
    <p:sldId id="271" r:id="rId17"/>
    <p:sldId id="311" r:id="rId18"/>
    <p:sldId id="267" r:id="rId19"/>
    <p:sldId id="266" r:id="rId20"/>
    <p:sldId id="268" r:id="rId21"/>
    <p:sldId id="261" r:id="rId22"/>
    <p:sldId id="263" r:id="rId23"/>
    <p:sldId id="269" r:id="rId24"/>
    <p:sldId id="292" r:id="rId25"/>
    <p:sldId id="256" r:id="rId26"/>
    <p:sldId id="312" r:id="rId27"/>
    <p:sldId id="258" r:id="rId28"/>
    <p:sldId id="259" r:id="rId29"/>
    <p:sldId id="260" r:id="rId30"/>
    <p:sldId id="270" r:id="rId31"/>
    <p:sldId id="282" r:id="rId32"/>
    <p:sldId id="314" r:id="rId33"/>
    <p:sldId id="283" r:id="rId34"/>
    <p:sldId id="315" r:id="rId35"/>
    <p:sldId id="319" r:id="rId36"/>
    <p:sldId id="318" r:id="rId37"/>
    <p:sldId id="316" r:id="rId38"/>
    <p:sldId id="320" r:id="rId39"/>
    <p:sldId id="317" r:id="rId40"/>
    <p:sldId id="321" r:id="rId41"/>
    <p:sldId id="277" r:id="rId42"/>
    <p:sldId id="278" r:id="rId43"/>
    <p:sldId id="280" r:id="rId44"/>
    <p:sldId id="300" r:id="rId4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4B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930" y="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498C-2C8B-4DDF-8014-48E8DE292FF4}" type="datetimeFigureOut">
              <a:rPr lang="de-DE" smtClean="0"/>
              <a:pPr/>
              <a:t>13.01.2022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A0B0-6A09-492C-8305-CF5F65D867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498C-2C8B-4DDF-8014-48E8DE292FF4}" type="datetimeFigureOut">
              <a:rPr lang="de-DE" smtClean="0"/>
              <a:pPr/>
              <a:t>13.01.2022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A0B0-6A09-492C-8305-CF5F65D867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498C-2C8B-4DDF-8014-48E8DE292FF4}" type="datetimeFigureOut">
              <a:rPr lang="de-DE" smtClean="0"/>
              <a:pPr/>
              <a:t>13.01.2022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A0B0-6A09-492C-8305-CF5F65D867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498C-2C8B-4DDF-8014-48E8DE292FF4}" type="datetimeFigureOut">
              <a:rPr lang="de-DE" smtClean="0"/>
              <a:pPr/>
              <a:t>13.01.2022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A0B0-6A09-492C-8305-CF5F65D867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498C-2C8B-4DDF-8014-48E8DE292FF4}" type="datetimeFigureOut">
              <a:rPr lang="de-DE" smtClean="0"/>
              <a:pPr/>
              <a:t>13.01.2022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A0B0-6A09-492C-8305-CF5F65D867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498C-2C8B-4DDF-8014-48E8DE292FF4}" type="datetimeFigureOut">
              <a:rPr lang="de-DE" smtClean="0"/>
              <a:pPr/>
              <a:t>13.01.2022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A0B0-6A09-492C-8305-CF5F65D867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498C-2C8B-4DDF-8014-48E8DE292FF4}" type="datetimeFigureOut">
              <a:rPr lang="de-DE" smtClean="0"/>
              <a:pPr/>
              <a:t>13.01.2022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A0B0-6A09-492C-8305-CF5F65D867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498C-2C8B-4DDF-8014-48E8DE292FF4}" type="datetimeFigureOut">
              <a:rPr lang="de-DE" smtClean="0"/>
              <a:pPr/>
              <a:t>13.01.2022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A0B0-6A09-492C-8305-CF5F65D867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498C-2C8B-4DDF-8014-48E8DE292FF4}" type="datetimeFigureOut">
              <a:rPr lang="de-DE" smtClean="0"/>
              <a:pPr/>
              <a:t>13.01.2022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A0B0-6A09-492C-8305-CF5F65D867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498C-2C8B-4DDF-8014-48E8DE292FF4}" type="datetimeFigureOut">
              <a:rPr lang="de-DE" smtClean="0"/>
              <a:pPr/>
              <a:t>13.01.2022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A0B0-6A09-492C-8305-CF5F65D867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498C-2C8B-4DDF-8014-48E8DE292FF4}" type="datetimeFigureOut">
              <a:rPr lang="de-DE" smtClean="0"/>
              <a:pPr/>
              <a:t>13.01.2022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A0B0-6A09-492C-8305-CF5F65D867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C498C-2C8B-4DDF-8014-48E8DE292FF4}" type="datetimeFigureOut">
              <a:rPr lang="de-DE" smtClean="0"/>
              <a:pPr/>
              <a:t>13.01.2022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5A0B0-6A09-492C-8305-CF5F65D867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dqHgwjXY6A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dqHgwjXY6A?feature=oembed" TargetMode="Externa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vxJQrgOt84?feature=oembed" TargetMode="External"/><Relationship Id="rId4" Type="http://schemas.openxmlformats.org/officeDocument/2006/relationships/hyperlink" Target="https://www.youtube.com/watch?v=zvxJQrgOt84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gvIli0UWxc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gvIli0UWxc?feature=oembed" TargetMode="External"/><Relationship Id="rId4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m7DAddyWOQ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m7DAddyWOQ?feature=oembed" TargetMode="External"/><Relationship Id="rId4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hyperlink" Target="https://www.musik-for.uni-oldenburg.de/elektronischemusik/04Paris-USA/Musique%20Concr%C3%A8te/deFer-Analyse.jpg" TargetMode="External"/><Relationship Id="rId4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3857CD3-74E8-4BA3-A188-107D06F49BAD}"/>
              </a:ext>
            </a:extLst>
          </p:cNvPr>
          <p:cNvSpPr txBox="1"/>
          <p:nvPr/>
        </p:nvSpPr>
        <p:spPr>
          <a:xfrm>
            <a:off x="533372" y="764704"/>
            <a:ext cx="7737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101 Jahre Elektronische Musik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BA2BB49-5A58-4E35-9E32-7E61E9343995}"/>
              </a:ext>
            </a:extLst>
          </p:cNvPr>
          <p:cNvSpPr txBox="1"/>
          <p:nvPr/>
        </p:nvSpPr>
        <p:spPr>
          <a:xfrm>
            <a:off x="1619672" y="3861048"/>
            <a:ext cx="5709177" cy="1569660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Kompositionsverfahren in der</a:t>
            </a:r>
          </a:p>
          <a:p>
            <a:pPr algn="ctr"/>
            <a:r>
              <a:rPr lang="de-DE" sz="3200" dirty="0"/>
              <a:t>Elektronischen Musik</a:t>
            </a:r>
          </a:p>
          <a:p>
            <a:pPr algn="ctr"/>
            <a:r>
              <a:rPr lang="de-DE" sz="3200" dirty="0"/>
              <a:t>mit Kompositionsanalysen</a:t>
            </a:r>
            <a:endParaRPr lang="de-DE" sz="20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ABB49E7-D301-45EC-BC0D-03FB0180495E}"/>
              </a:ext>
            </a:extLst>
          </p:cNvPr>
          <p:cNvSpPr txBox="1"/>
          <p:nvPr/>
        </p:nvSpPr>
        <p:spPr>
          <a:xfrm>
            <a:off x="3851920" y="2852936"/>
            <a:ext cx="827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Teil 3</a:t>
            </a:r>
          </a:p>
        </p:txBody>
      </p:sp>
    </p:spTree>
    <p:extLst>
      <p:ext uri="{BB962C8B-B14F-4D97-AF65-F5344CB8AC3E}">
        <p14:creationId xmlns:p14="http://schemas.microsoft.com/office/powerpoint/2010/main" val="972504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511D4F9-44F4-4FBA-9279-75EBF6D95CCC}"/>
              </a:ext>
            </a:extLst>
          </p:cNvPr>
          <p:cNvSpPr txBox="1"/>
          <p:nvPr/>
        </p:nvSpPr>
        <p:spPr>
          <a:xfrm>
            <a:off x="755576" y="764704"/>
            <a:ext cx="8000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Ètude</a:t>
            </a:r>
            <a:r>
              <a:rPr lang="de-DE" dirty="0"/>
              <a:t> </a:t>
            </a:r>
            <a:r>
              <a:rPr lang="de-DE" dirty="0" err="1"/>
              <a:t>aux</a:t>
            </a:r>
            <a:r>
              <a:rPr lang="de-DE" dirty="0"/>
              <a:t> </a:t>
            </a:r>
            <a:r>
              <a:rPr lang="de-DE" dirty="0" err="1"/>
              <a:t>chemins</a:t>
            </a:r>
            <a:r>
              <a:rPr lang="de-DE" dirty="0"/>
              <a:t> de </a:t>
            </a:r>
            <a:r>
              <a:rPr lang="de-DE" dirty="0" err="1"/>
              <a:t>fer</a:t>
            </a:r>
            <a:r>
              <a:rPr lang="de-DE" dirty="0"/>
              <a:t> (1948) </a:t>
            </a:r>
            <a:r>
              <a:rPr lang="de-DE" dirty="0">
                <a:hlinkClick r:id="rId3"/>
              </a:rPr>
              <a:t>https://www.youtube.com/watch?v=jdqHgwjXY6A</a:t>
            </a:r>
            <a:endParaRPr lang="de-DE" dirty="0"/>
          </a:p>
        </p:txBody>
      </p:sp>
      <p:pic>
        <p:nvPicPr>
          <p:cNvPr id="3" name="Onlinemedien 2" title="Étude aux chemins de fer - Analyse">
            <a:hlinkClick r:id="" action="ppaction://media"/>
            <a:extLst>
              <a:ext uri="{FF2B5EF4-FFF2-40B4-BE49-F238E27FC236}">
                <a16:creationId xmlns:a16="http://schemas.microsoft.com/office/drawing/2014/main" id="{243616BC-BC7C-472A-9329-CA4C23FEEAD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03462" y="1412776"/>
            <a:ext cx="751941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8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FE94AA2-C6DC-40CB-A402-E0C936CC5323}"/>
              </a:ext>
            </a:extLst>
          </p:cNvPr>
          <p:cNvSpPr txBox="1"/>
          <p:nvPr/>
        </p:nvSpPr>
        <p:spPr>
          <a:xfrm>
            <a:off x="266457" y="1145548"/>
            <a:ext cx="74651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b="1" dirty="0"/>
              <a:t>Karlheinz Stockhausens „Elektronische Studie II“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9A54C30-128C-40CA-8FD9-B472AA3B248F}"/>
              </a:ext>
            </a:extLst>
          </p:cNvPr>
          <p:cNvSpPr txBox="1"/>
          <p:nvPr/>
        </p:nvSpPr>
        <p:spPr>
          <a:xfrm>
            <a:off x="541652" y="2237586"/>
            <a:ext cx="22146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Spättonale Musik</a:t>
            </a:r>
          </a:p>
          <a:p>
            <a:endParaRPr lang="de-DE" dirty="0"/>
          </a:p>
          <a:p>
            <a:r>
              <a:rPr lang="de-DE" dirty="0"/>
              <a:t>(Frei-)Atonale Musik</a:t>
            </a:r>
          </a:p>
          <a:p>
            <a:endParaRPr lang="de-DE" dirty="0"/>
          </a:p>
          <a:p>
            <a:r>
              <a:rPr lang="de-DE" dirty="0"/>
              <a:t>Zwölftonmusik („Reihenmusik“)</a:t>
            </a:r>
          </a:p>
          <a:p>
            <a:endParaRPr lang="de-DE" dirty="0"/>
          </a:p>
          <a:p>
            <a:r>
              <a:rPr lang="de-DE" dirty="0"/>
              <a:t>Serielle Musik</a:t>
            </a:r>
          </a:p>
          <a:p>
            <a:endParaRPr lang="de-DE" dirty="0"/>
          </a:p>
          <a:p>
            <a:r>
              <a:rPr lang="de-DE" dirty="0"/>
              <a:t>Elektronische Musik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59C57B0-7ED4-48BE-A43A-AC31D42F252A}"/>
              </a:ext>
            </a:extLst>
          </p:cNvPr>
          <p:cNvSpPr txBox="1"/>
          <p:nvPr/>
        </p:nvSpPr>
        <p:spPr>
          <a:xfrm>
            <a:off x="2817824" y="2273259"/>
            <a:ext cx="24104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Richard Wagner usw.</a:t>
            </a:r>
          </a:p>
          <a:p>
            <a:endParaRPr lang="de-DE" dirty="0"/>
          </a:p>
          <a:p>
            <a:r>
              <a:rPr lang="de-DE" dirty="0"/>
              <a:t>Anton Webern</a:t>
            </a:r>
          </a:p>
          <a:p>
            <a:endParaRPr lang="de-DE" dirty="0"/>
          </a:p>
          <a:p>
            <a:r>
              <a:rPr lang="de-DE" dirty="0"/>
              <a:t>Arnold Schönberg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Olivier Messiaen</a:t>
            </a:r>
          </a:p>
          <a:p>
            <a:endParaRPr lang="de-DE" dirty="0"/>
          </a:p>
          <a:p>
            <a:r>
              <a:rPr lang="de-DE" dirty="0"/>
              <a:t>Karlheinz Stockhausen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C827304-CFC6-412D-AE52-995C7C102E21}"/>
              </a:ext>
            </a:extLst>
          </p:cNvPr>
          <p:cNvSpPr/>
          <p:nvPr/>
        </p:nvSpPr>
        <p:spPr>
          <a:xfrm>
            <a:off x="449920" y="2115279"/>
            <a:ext cx="4778395" cy="323680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309C395-E84D-41D6-B4EC-0B03C86E4E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567" y="1107933"/>
            <a:ext cx="2549273" cy="2549273"/>
          </a:xfrm>
          <a:prstGeom prst="rect">
            <a:avLst/>
          </a:prstGeom>
        </p:spPr>
      </p:pic>
      <p:sp>
        <p:nvSpPr>
          <p:cNvPr id="10" name="Denkblase: wolkenförmig 9">
            <a:extLst>
              <a:ext uri="{FF2B5EF4-FFF2-40B4-BE49-F238E27FC236}">
                <a16:creationId xmlns:a16="http://schemas.microsoft.com/office/drawing/2014/main" id="{3E659EBA-B68C-4EEE-88FC-D1D39766435B}"/>
              </a:ext>
            </a:extLst>
          </p:cNvPr>
          <p:cNvSpPr/>
          <p:nvPr/>
        </p:nvSpPr>
        <p:spPr>
          <a:xfrm>
            <a:off x="4998622" y="3757621"/>
            <a:ext cx="3814217" cy="1367951"/>
          </a:xfrm>
          <a:prstGeom prst="cloudCallout">
            <a:avLst>
              <a:gd name="adj1" fmla="val 22981"/>
              <a:gd name="adj2" fmla="val -1229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350" b="1" i="1" dirty="0"/>
              <a:t>… ist die konsequenteste Fortsetzung der Musik(</a:t>
            </a:r>
            <a:r>
              <a:rPr lang="de-DE" sz="1350" b="1" i="1" dirty="0" err="1"/>
              <a:t>kompositions</a:t>
            </a:r>
            <a:r>
              <a:rPr lang="de-DE" sz="1350" b="1" i="1" dirty="0"/>
              <a:t>)</a:t>
            </a:r>
            <a:r>
              <a:rPr lang="de-DE" sz="1350" b="1" i="1" dirty="0" err="1"/>
              <a:t>geschichte</a:t>
            </a:r>
            <a:endParaRPr lang="de-DE" sz="1350" b="1" i="1" dirty="0"/>
          </a:p>
        </p:txBody>
      </p:sp>
      <p:sp>
        <p:nvSpPr>
          <p:cNvPr id="11" name="Pfeil: nach unten 10">
            <a:extLst>
              <a:ext uri="{FF2B5EF4-FFF2-40B4-BE49-F238E27FC236}">
                <a16:creationId xmlns:a16="http://schemas.microsoft.com/office/drawing/2014/main" id="{FBA08BA2-27B8-4F9E-85EF-047D93B1929C}"/>
              </a:ext>
            </a:extLst>
          </p:cNvPr>
          <p:cNvSpPr/>
          <p:nvPr/>
        </p:nvSpPr>
        <p:spPr>
          <a:xfrm>
            <a:off x="1275501" y="2578303"/>
            <a:ext cx="183462" cy="2227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Pfeil: nach unten 11">
            <a:extLst>
              <a:ext uri="{FF2B5EF4-FFF2-40B4-BE49-F238E27FC236}">
                <a16:creationId xmlns:a16="http://schemas.microsoft.com/office/drawing/2014/main" id="{288C8E21-E7D7-416C-884B-63A37211D1A8}"/>
              </a:ext>
            </a:extLst>
          </p:cNvPr>
          <p:cNvSpPr/>
          <p:nvPr/>
        </p:nvSpPr>
        <p:spPr>
          <a:xfrm>
            <a:off x="1275501" y="3140694"/>
            <a:ext cx="183462" cy="2227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63AF274E-B4E3-470D-B1D3-AE9633B010DA}"/>
              </a:ext>
            </a:extLst>
          </p:cNvPr>
          <p:cNvSpPr/>
          <p:nvPr/>
        </p:nvSpPr>
        <p:spPr>
          <a:xfrm>
            <a:off x="1295159" y="3918605"/>
            <a:ext cx="183462" cy="2227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Pfeil: nach unten 13">
            <a:extLst>
              <a:ext uri="{FF2B5EF4-FFF2-40B4-BE49-F238E27FC236}">
                <a16:creationId xmlns:a16="http://schemas.microsoft.com/office/drawing/2014/main" id="{B3F65A0E-CA6B-4024-A5E9-1B795B8AA4C0}"/>
              </a:ext>
            </a:extLst>
          </p:cNvPr>
          <p:cNvSpPr/>
          <p:nvPr/>
        </p:nvSpPr>
        <p:spPr>
          <a:xfrm>
            <a:off x="1308263" y="4519946"/>
            <a:ext cx="183462" cy="2227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04BC739F-0EA6-4906-9072-FC9E68BED048}"/>
              </a:ext>
            </a:extLst>
          </p:cNvPr>
          <p:cNvSpPr txBox="1">
            <a:spLocks/>
          </p:cNvSpPr>
          <p:nvPr/>
        </p:nvSpPr>
        <p:spPr>
          <a:xfrm>
            <a:off x="1907704" y="332656"/>
            <a:ext cx="4690864" cy="490066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/>
              <a:t>2. Serielle Komposition (Kölner Schule)</a:t>
            </a:r>
          </a:p>
        </p:txBody>
      </p:sp>
    </p:spTree>
    <p:extLst>
      <p:ext uri="{BB962C8B-B14F-4D97-AF65-F5344CB8AC3E}">
        <p14:creationId xmlns:p14="http://schemas.microsoft.com/office/powerpoint/2010/main" val="2019414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FE94AA2-C6DC-40CB-A402-E0C936CC5323}"/>
              </a:ext>
            </a:extLst>
          </p:cNvPr>
          <p:cNvSpPr txBox="1"/>
          <p:nvPr/>
        </p:nvSpPr>
        <p:spPr>
          <a:xfrm>
            <a:off x="266457" y="1145548"/>
            <a:ext cx="74651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b="1" dirty="0"/>
              <a:t>Karlheinz Stockhausens „Elektronische Studie II“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9A54C30-128C-40CA-8FD9-B472AA3B248F}"/>
              </a:ext>
            </a:extLst>
          </p:cNvPr>
          <p:cNvSpPr txBox="1"/>
          <p:nvPr/>
        </p:nvSpPr>
        <p:spPr>
          <a:xfrm>
            <a:off x="541652" y="2237586"/>
            <a:ext cx="22146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Spättonale Musik</a:t>
            </a:r>
          </a:p>
          <a:p>
            <a:endParaRPr lang="de-DE" dirty="0"/>
          </a:p>
          <a:p>
            <a:r>
              <a:rPr lang="de-DE" dirty="0"/>
              <a:t>(Frei-)Atonale Musik</a:t>
            </a:r>
          </a:p>
          <a:p>
            <a:endParaRPr lang="de-DE" dirty="0"/>
          </a:p>
          <a:p>
            <a:r>
              <a:rPr lang="de-DE" dirty="0"/>
              <a:t>Zwölftonmusik („Reihenmusik“)</a:t>
            </a:r>
          </a:p>
          <a:p>
            <a:endParaRPr lang="de-DE" dirty="0"/>
          </a:p>
          <a:p>
            <a:r>
              <a:rPr lang="de-DE" dirty="0"/>
              <a:t>Serielle Musik</a:t>
            </a:r>
          </a:p>
          <a:p>
            <a:endParaRPr lang="de-DE" dirty="0"/>
          </a:p>
          <a:p>
            <a:r>
              <a:rPr lang="de-DE" dirty="0"/>
              <a:t>Elektronische Musik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59C57B0-7ED4-48BE-A43A-AC31D42F252A}"/>
              </a:ext>
            </a:extLst>
          </p:cNvPr>
          <p:cNvSpPr txBox="1"/>
          <p:nvPr/>
        </p:nvSpPr>
        <p:spPr>
          <a:xfrm>
            <a:off x="2817824" y="2273259"/>
            <a:ext cx="24104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Richard Wagner usw.</a:t>
            </a:r>
          </a:p>
          <a:p>
            <a:endParaRPr lang="de-DE" dirty="0"/>
          </a:p>
          <a:p>
            <a:r>
              <a:rPr lang="de-DE" dirty="0"/>
              <a:t>Anton Webern</a:t>
            </a:r>
          </a:p>
          <a:p>
            <a:endParaRPr lang="de-DE" dirty="0"/>
          </a:p>
          <a:p>
            <a:r>
              <a:rPr lang="de-DE" dirty="0"/>
              <a:t>Arnold Schönberg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Olivier Messiaen</a:t>
            </a:r>
          </a:p>
          <a:p>
            <a:endParaRPr lang="de-DE" dirty="0"/>
          </a:p>
          <a:p>
            <a:r>
              <a:rPr lang="de-DE" dirty="0"/>
              <a:t>Karlheinz Stockhausen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C827304-CFC6-412D-AE52-995C7C102E21}"/>
              </a:ext>
            </a:extLst>
          </p:cNvPr>
          <p:cNvSpPr/>
          <p:nvPr/>
        </p:nvSpPr>
        <p:spPr>
          <a:xfrm>
            <a:off x="449920" y="2115279"/>
            <a:ext cx="4778395" cy="323680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309C395-E84D-41D6-B4EC-0B03C86E4E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567" y="1107933"/>
            <a:ext cx="2549273" cy="2549273"/>
          </a:xfrm>
          <a:prstGeom prst="rect">
            <a:avLst/>
          </a:prstGeom>
        </p:spPr>
      </p:pic>
      <p:sp>
        <p:nvSpPr>
          <p:cNvPr id="10" name="Denkblase: wolkenförmig 9">
            <a:extLst>
              <a:ext uri="{FF2B5EF4-FFF2-40B4-BE49-F238E27FC236}">
                <a16:creationId xmlns:a16="http://schemas.microsoft.com/office/drawing/2014/main" id="{3E659EBA-B68C-4EEE-88FC-D1D39766435B}"/>
              </a:ext>
            </a:extLst>
          </p:cNvPr>
          <p:cNvSpPr/>
          <p:nvPr/>
        </p:nvSpPr>
        <p:spPr>
          <a:xfrm>
            <a:off x="4998623" y="3757621"/>
            <a:ext cx="3695458" cy="1367951"/>
          </a:xfrm>
          <a:prstGeom prst="cloudCallout">
            <a:avLst>
              <a:gd name="adj1" fmla="val 22981"/>
              <a:gd name="adj2" fmla="val -1229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350" b="1" i="1" dirty="0"/>
              <a:t>Die Elektronische Musik ist die konsequenteste Realisierung von serieller Musik überhaupt.</a:t>
            </a:r>
          </a:p>
        </p:txBody>
      </p:sp>
      <p:sp>
        <p:nvSpPr>
          <p:cNvPr id="11" name="Pfeil: nach unten 10">
            <a:extLst>
              <a:ext uri="{FF2B5EF4-FFF2-40B4-BE49-F238E27FC236}">
                <a16:creationId xmlns:a16="http://schemas.microsoft.com/office/drawing/2014/main" id="{FBA08BA2-27B8-4F9E-85EF-047D93B1929C}"/>
              </a:ext>
            </a:extLst>
          </p:cNvPr>
          <p:cNvSpPr/>
          <p:nvPr/>
        </p:nvSpPr>
        <p:spPr>
          <a:xfrm>
            <a:off x="1275501" y="2578303"/>
            <a:ext cx="183462" cy="2227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Pfeil: nach unten 11">
            <a:extLst>
              <a:ext uri="{FF2B5EF4-FFF2-40B4-BE49-F238E27FC236}">
                <a16:creationId xmlns:a16="http://schemas.microsoft.com/office/drawing/2014/main" id="{288C8E21-E7D7-416C-884B-63A37211D1A8}"/>
              </a:ext>
            </a:extLst>
          </p:cNvPr>
          <p:cNvSpPr/>
          <p:nvPr/>
        </p:nvSpPr>
        <p:spPr>
          <a:xfrm>
            <a:off x="1275501" y="3140694"/>
            <a:ext cx="183462" cy="2227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63AF274E-B4E3-470D-B1D3-AE9633B010DA}"/>
              </a:ext>
            </a:extLst>
          </p:cNvPr>
          <p:cNvSpPr/>
          <p:nvPr/>
        </p:nvSpPr>
        <p:spPr>
          <a:xfrm>
            <a:off x="1295159" y="3918605"/>
            <a:ext cx="183462" cy="2227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Pfeil: nach unten 13">
            <a:extLst>
              <a:ext uri="{FF2B5EF4-FFF2-40B4-BE49-F238E27FC236}">
                <a16:creationId xmlns:a16="http://schemas.microsoft.com/office/drawing/2014/main" id="{B3F65A0E-CA6B-4024-A5E9-1B795B8AA4C0}"/>
              </a:ext>
            </a:extLst>
          </p:cNvPr>
          <p:cNvSpPr/>
          <p:nvPr/>
        </p:nvSpPr>
        <p:spPr>
          <a:xfrm>
            <a:off x="1308263" y="4519946"/>
            <a:ext cx="183462" cy="2227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84CF3044-86E0-4C20-AFBD-2E07F4DC74E1}"/>
              </a:ext>
            </a:extLst>
          </p:cNvPr>
          <p:cNvSpPr txBox="1">
            <a:spLocks/>
          </p:cNvSpPr>
          <p:nvPr/>
        </p:nvSpPr>
        <p:spPr>
          <a:xfrm>
            <a:off x="1907704" y="332656"/>
            <a:ext cx="4690864" cy="490066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/>
              <a:t>2. Serielle Komposition (Kölner Schule)</a:t>
            </a:r>
          </a:p>
        </p:txBody>
      </p:sp>
    </p:spTree>
    <p:extLst>
      <p:ext uri="{BB962C8B-B14F-4D97-AF65-F5344CB8AC3E}">
        <p14:creationId xmlns:p14="http://schemas.microsoft.com/office/powerpoint/2010/main" val="1407692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AFF347C2-B4AE-498D-A738-E591EC469C1E}"/>
              </a:ext>
            </a:extLst>
          </p:cNvPr>
          <p:cNvSpPr txBox="1"/>
          <p:nvPr/>
        </p:nvSpPr>
        <p:spPr>
          <a:xfrm>
            <a:off x="266457" y="1145548"/>
            <a:ext cx="29353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b="1" dirty="0"/>
              <a:t>Elektronische Studie II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4255EA0-4F8F-439C-BABB-7416B0E0D3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53" y="942429"/>
            <a:ext cx="4181147" cy="337221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BD3A0CE-6C1C-4C02-B87A-EFFE2F125DD2}"/>
              </a:ext>
            </a:extLst>
          </p:cNvPr>
          <p:cNvSpPr txBox="1"/>
          <p:nvPr/>
        </p:nvSpPr>
        <p:spPr>
          <a:xfrm>
            <a:off x="266457" y="1987136"/>
            <a:ext cx="19831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Serielle Musik: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Tonhöhen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Klangfarben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Lautstärken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Dauern</a:t>
            </a:r>
            <a:endParaRPr lang="de-DE" sz="2100" b="1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EF39095-E27F-41AB-810F-6996E9C289EC}"/>
              </a:ext>
            </a:extLst>
          </p:cNvPr>
          <p:cNvSpPr txBox="1"/>
          <p:nvPr/>
        </p:nvSpPr>
        <p:spPr>
          <a:xfrm>
            <a:off x="2630411" y="2396678"/>
            <a:ext cx="2348502" cy="92333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/>
              <a:t>…sind nach „Reihenprinzipien“ geordnet.</a:t>
            </a:r>
          </a:p>
        </p:txBody>
      </p:sp>
      <p:sp>
        <p:nvSpPr>
          <p:cNvPr id="15" name="Geschweifte Klammer rechts 14">
            <a:extLst>
              <a:ext uri="{FF2B5EF4-FFF2-40B4-BE49-F238E27FC236}">
                <a16:creationId xmlns:a16="http://schemas.microsoft.com/office/drawing/2014/main" id="{22C8C6A7-144E-4CEE-922C-EF2BB5434B06}"/>
              </a:ext>
            </a:extLst>
          </p:cNvPr>
          <p:cNvSpPr/>
          <p:nvPr/>
        </p:nvSpPr>
        <p:spPr>
          <a:xfrm>
            <a:off x="1948197" y="2378331"/>
            <a:ext cx="301403" cy="90024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Pfeil: nach unten 16">
            <a:extLst>
              <a:ext uri="{FF2B5EF4-FFF2-40B4-BE49-F238E27FC236}">
                <a16:creationId xmlns:a16="http://schemas.microsoft.com/office/drawing/2014/main" id="{56BCA146-B1A3-49C0-BC6D-8A26DE559BE4}"/>
              </a:ext>
            </a:extLst>
          </p:cNvPr>
          <p:cNvSpPr/>
          <p:nvPr/>
        </p:nvSpPr>
        <p:spPr>
          <a:xfrm>
            <a:off x="3584386" y="3418642"/>
            <a:ext cx="331979" cy="4804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0B3823C-9421-4D18-BCE3-783073D86E3A}"/>
              </a:ext>
            </a:extLst>
          </p:cNvPr>
          <p:cNvSpPr txBox="1"/>
          <p:nvPr/>
        </p:nvSpPr>
        <p:spPr>
          <a:xfrm>
            <a:off x="478438" y="4078762"/>
            <a:ext cx="4309058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/>
              <a:t>…doch noch mehr: alle Parameter sind nach </a:t>
            </a:r>
            <a:r>
              <a:rPr lang="de-DE" b="1" i="1" dirty="0">
                <a:solidFill>
                  <a:srgbClr val="FF0000"/>
                </a:solidFill>
              </a:rPr>
              <a:t>demselben</a:t>
            </a:r>
            <a:r>
              <a:rPr lang="de-DE" b="1" i="1" dirty="0"/>
              <a:t> </a:t>
            </a:r>
            <a:r>
              <a:rPr lang="de-DE" b="1" dirty="0"/>
              <a:t>Reihenprinzip geordnet.</a:t>
            </a:r>
          </a:p>
        </p:txBody>
      </p:sp>
      <p:sp>
        <p:nvSpPr>
          <p:cNvPr id="19" name="Pfeil: nach oben gebogen 18">
            <a:extLst>
              <a:ext uri="{FF2B5EF4-FFF2-40B4-BE49-F238E27FC236}">
                <a16:creationId xmlns:a16="http://schemas.microsoft.com/office/drawing/2014/main" id="{A63E99B1-1F45-42EE-AF60-588253C1C289}"/>
              </a:ext>
            </a:extLst>
          </p:cNvPr>
          <p:cNvSpPr/>
          <p:nvPr/>
        </p:nvSpPr>
        <p:spPr>
          <a:xfrm rot="5400000">
            <a:off x="2356555" y="4880656"/>
            <a:ext cx="552822" cy="51268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73A9C0F-272E-4202-AAD8-CE244DF2F440}"/>
              </a:ext>
            </a:extLst>
          </p:cNvPr>
          <p:cNvSpPr txBox="1"/>
          <p:nvPr/>
        </p:nvSpPr>
        <p:spPr>
          <a:xfrm>
            <a:off x="3345330" y="4933242"/>
            <a:ext cx="4854422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/>
              <a:t>Gruppenkomposition: das</a:t>
            </a:r>
            <a:r>
              <a:rPr lang="de-DE" b="1" i="1" dirty="0"/>
              <a:t> </a:t>
            </a:r>
            <a:r>
              <a:rPr lang="de-DE" b="1" dirty="0"/>
              <a:t>Reihenprinzip lautet „Permutation der Elemente </a:t>
            </a:r>
            <a:r>
              <a:rPr lang="de-DE" b="1" i="1" dirty="0">
                <a:solidFill>
                  <a:srgbClr val="FF0000"/>
                </a:solidFill>
              </a:rPr>
              <a:t>einer</a:t>
            </a:r>
            <a:r>
              <a:rPr lang="de-DE" b="1" dirty="0"/>
              <a:t> Gruppe“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46995820-0FA2-46AE-8F83-4781FD340B06}"/>
              </a:ext>
            </a:extLst>
          </p:cNvPr>
          <p:cNvSpPr txBox="1">
            <a:spLocks/>
          </p:cNvSpPr>
          <p:nvPr/>
        </p:nvSpPr>
        <p:spPr>
          <a:xfrm>
            <a:off x="1907704" y="332656"/>
            <a:ext cx="4690864" cy="490066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/>
              <a:t>2. Serielle Komposition (Kölner Schule)</a:t>
            </a:r>
          </a:p>
        </p:txBody>
      </p:sp>
    </p:spTree>
    <p:extLst>
      <p:ext uri="{BB962C8B-B14F-4D97-AF65-F5344CB8AC3E}">
        <p14:creationId xmlns:p14="http://schemas.microsoft.com/office/powerpoint/2010/main" val="3425839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FF347C2-B4AE-498D-A738-E591EC469C1E}"/>
              </a:ext>
            </a:extLst>
          </p:cNvPr>
          <p:cNvSpPr txBox="1"/>
          <p:nvPr/>
        </p:nvSpPr>
        <p:spPr>
          <a:xfrm>
            <a:off x="266457" y="1145548"/>
            <a:ext cx="43775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b="1" dirty="0"/>
              <a:t>Elektronische Studie II – „Partitur“</a:t>
            </a: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 sz="1350"/>
          </a:p>
        </p:txBody>
      </p:sp>
      <p:graphicFrame>
        <p:nvGraphicFramePr>
          <p:cNvPr id="26625" name="Object 1"/>
          <p:cNvGraphicFramePr>
            <a:graphicFrameLocks noChangeAspect="1"/>
          </p:cNvGraphicFramePr>
          <p:nvPr/>
        </p:nvGraphicFramePr>
        <p:xfrm>
          <a:off x="450056" y="1893094"/>
          <a:ext cx="6300788" cy="3150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r:id="rId3" imgW="14265342" imgH="7134192" progId="Unknown">
                  <p:embed/>
                </p:oleObj>
              </mc:Choice>
              <mc:Fallback>
                <p:oleObj r:id="rId3" imgW="14265342" imgH="7134192" progId="Unknown">
                  <p:embed/>
                  <p:pic>
                    <p:nvPicPr>
                      <p:cNvPr id="2662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" y="1893094"/>
                        <a:ext cx="6300788" cy="31503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feil nach links 5"/>
          <p:cNvSpPr/>
          <p:nvPr/>
        </p:nvSpPr>
        <p:spPr>
          <a:xfrm>
            <a:off x="6465095" y="2350294"/>
            <a:ext cx="1950243" cy="40005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Tonvorrat/Tonsystem</a:t>
            </a:r>
          </a:p>
        </p:txBody>
      </p:sp>
      <p:sp>
        <p:nvSpPr>
          <p:cNvPr id="7" name="Pfeil nach links 6"/>
          <p:cNvSpPr/>
          <p:nvPr/>
        </p:nvSpPr>
        <p:spPr>
          <a:xfrm rot="20425327">
            <a:off x="4620808" y="1865341"/>
            <a:ext cx="1189444" cy="550754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Tongemische</a:t>
            </a:r>
          </a:p>
        </p:txBody>
      </p:sp>
      <p:sp>
        <p:nvSpPr>
          <p:cNvPr id="10" name="Pfeil nach links 9"/>
          <p:cNvSpPr/>
          <p:nvPr/>
        </p:nvSpPr>
        <p:spPr>
          <a:xfrm>
            <a:off x="6555562" y="4285167"/>
            <a:ext cx="1057499" cy="392906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Dynamik</a:t>
            </a:r>
          </a:p>
        </p:txBody>
      </p:sp>
      <p:sp>
        <p:nvSpPr>
          <p:cNvPr id="11" name="Pfeil nach links 10"/>
          <p:cNvSpPr/>
          <p:nvPr/>
        </p:nvSpPr>
        <p:spPr>
          <a:xfrm>
            <a:off x="6784162" y="3727954"/>
            <a:ext cx="1057499" cy="392906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Dauern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F278AF9-72E6-40CB-A6AF-34D370885CCE}"/>
              </a:ext>
            </a:extLst>
          </p:cNvPr>
          <p:cNvSpPr txBox="1"/>
          <p:nvPr/>
        </p:nvSpPr>
        <p:spPr>
          <a:xfrm>
            <a:off x="366923" y="1200238"/>
            <a:ext cx="43899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b="1" dirty="0"/>
              <a:t>Der Tonvorrat (das Tonsystem)</a:t>
            </a:r>
          </a:p>
          <a:p>
            <a:endParaRPr lang="de-DE" sz="2100" b="1" dirty="0"/>
          </a:p>
          <a:p>
            <a:r>
              <a:rPr lang="de-DE" sz="1350" b="1" dirty="0"/>
              <a:t>…um weit weg vom Üblichen zu sein, wird ein vollkommen absurdes Tonsystem gewählt: das Intervall der temperiert-chromatischen Skala</a:t>
            </a:r>
          </a:p>
          <a:p>
            <a:endParaRPr lang="de-DE" sz="1350" b="1" dirty="0"/>
          </a:p>
          <a:p>
            <a:pPr algn="ctr"/>
            <a:r>
              <a:rPr lang="de-DE" sz="1500" b="1" dirty="0"/>
              <a:t>„zwölfte Wurzel aus 2“</a:t>
            </a:r>
          </a:p>
          <a:p>
            <a:endParaRPr lang="de-DE" sz="1350" b="1" dirty="0"/>
          </a:p>
          <a:p>
            <a:r>
              <a:rPr lang="de-DE" sz="1350" b="1" dirty="0"/>
              <a:t>wird ersetzt durch ein Intervall</a:t>
            </a:r>
          </a:p>
          <a:p>
            <a:endParaRPr lang="de-DE" sz="1350" b="1" dirty="0"/>
          </a:p>
          <a:p>
            <a:pPr algn="ctr"/>
            <a:r>
              <a:rPr lang="de-DE" sz="1500" b="1" dirty="0"/>
              <a:t>„25. Wurzel aus 5“.</a:t>
            </a:r>
          </a:p>
          <a:p>
            <a:endParaRPr lang="de-DE" sz="1350" b="1" dirty="0"/>
          </a:p>
          <a:p>
            <a:r>
              <a:rPr lang="de-DE" sz="1350" b="1" dirty="0"/>
              <a:t>Das heißt: die neue „Fünfer-Oktav“ hat entsteht durch 5-fache Frequenz des Grundtons und dieser Fünfer-Oktavraum wird in 25 kleine Schritte unterteilt.</a:t>
            </a:r>
          </a:p>
          <a:p>
            <a:endParaRPr lang="de-DE" sz="1350" b="1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641B326A-6151-4F56-9F06-5F8AE4C62F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39797" y="1866293"/>
          <a:ext cx="3770300" cy="2874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r:id="rId3" imgW="8126984" imgH="6196825" progId="">
                  <p:embed/>
                </p:oleObj>
              </mc:Choice>
              <mc:Fallback>
                <p:oleObj r:id="rId3" imgW="8126984" imgH="6196825" progId="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641B326A-6151-4F56-9F06-5F8AE4C62F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9797" y="1866293"/>
                        <a:ext cx="3770300" cy="28746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4942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F278AF9-72E6-40CB-A6AF-34D370885CCE}"/>
              </a:ext>
            </a:extLst>
          </p:cNvPr>
          <p:cNvSpPr txBox="1"/>
          <p:nvPr/>
        </p:nvSpPr>
        <p:spPr>
          <a:xfrm>
            <a:off x="366923" y="1200238"/>
            <a:ext cx="7954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b="1" dirty="0"/>
              <a:t>Der Tonvorrat (das Tonsystem)</a:t>
            </a:r>
          </a:p>
          <a:p>
            <a:r>
              <a:rPr lang="de-DE" sz="1350" b="1" dirty="0"/>
              <a:t>Ergebnis ein Intervall, das sehr ähnlich dem temperiert-chromatischen Halbton ist:</a:t>
            </a:r>
          </a:p>
          <a:p>
            <a:endParaRPr lang="de-DE" sz="1350" b="1" dirty="0"/>
          </a:p>
        </p:txBody>
      </p:sp>
      <p:pic>
        <p:nvPicPr>
          <p:cNvPr id="4" name="Onlinemedien 3" title="Studie II Tonvorrat Tongemische">
            <a:hlinkClick r:id="" action="ppaction://media"/>
            <a:extLst>
              <a:ext uri="{FF2B5EF4-FFF2-40B4-BE49-F238E27FC236}">
                <a16:creationId xmlns:a16="http://schemas.microsoft.com/office/drawing/2014/main" id="{3A25B29D-E6F7-41B4-A4AE-5BE42558DFA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03648" y="2186862"/>
            <a:ext cx="4824536" cy="361840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2B96A29-845A-4F5F-AF5D-730201E920B8}"/>
              </a:ext>
            </a:extLst>
          </p:cNvPr>
          <p:cNvSpPr txBox="1"/>
          <p:nvPr/>
        </p:nvSpPr>
        <p:spPr>
          <a:xfrm>
            <a:off x="1547664" y="6381328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4"/>
              </a:rPr>
              <a:t>https://www.youtube.com/watch?v=zvxJQrgOt84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212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336A248-C32B-4BEB-B1AF-FEDB0F759C37}"/>
              </a:ext>
            </a:extLst>
          </p:cNvPr>
          <p:cNvSpPr txBox="1"/>
          <p:nvPr/>
        </p:nvSpPr>
        <p:spPr>
          <a:xfrm>
            <a:off x="281198" y="1157375"/>
            <a:ext cx="410506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b="1" dirty="0"/>
              <a:t>Die Tongemische („Klangfarben“)</a:t>
            </a:r>
          </a:p>
          <a:p>
            <a:endParaRPr lang="de-DE" sz="2100" b="1" dirty="0"/>
          </a:p>
          <a:p>
            <a:r>
              <a:rPr lang="de-DE" sz="1350" b="1" dirty="0"/>
              <a:t>Jeweils 5 Sinustöne werden „gemischt“.</a:t>
            </a:r>
          </a:p>
          <a:p>
            <a:endParaRPr lang="de-DE" sz="1350" b="1" dirty="0"/>
          </a:p>
          <a:p>
            <a:r>
              <a:rPr lang="de-DE" sz="1350" b="1" dirty="0"/>
              <a:t>Da die einfache Überlagerung herbe Schwebungen ergeben würde, werden die Sinustöne in 4 cm-Schnipseln hintereinander in einen </a:t>
            </a:r>
            <a:r>
              <a:rPr lang="de-DE" sz="1350" b="1" dirty="0" err="1"/>
              <a:t>Hallraum</a:t>
            </a:r>
            <a:r>
              <a:rPr lang="de-DE" sz="1350" b="1" dirty="0"/>
              <a:t> gespielt und das Ergebnis neu aufgenommen.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E4FEC8-73A0-4D6D-AD40-B691E43900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494" y="3204422"/>
            <a:ext cx="4457943" cy="190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60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5F4572E-6EFB-469E-BEAF-4E8A3CE4A506}"/>
              </a:ext>
            </a:extLst>
          </p:cNvPr>
          <p:cNvSpPr txBox="1"/>
          <p:nvPr/>
        </p:nvSpPr>
        <p:spPr>
          <a:xfrm>
            <a:off x="366924" y="1200238"/>
            <a:ext cx="2293281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b="1" dirty="0"/>
              <a:t>Die Tongemische</a:t>
            </a:r>
          </a:p>
          <a:p>
            <a:endParaRPr lang="de-DE" sz="1350" b="1" dirty="0"/>
          </a:p>
          <a:p>
            <a:r>
              <a:rPr lang="de-DE" sz="1350" b="1" dirty="0"/>
              <a:t>Es gibt 5 Tongemisch-Typen,</a:t>
            </a:r>
          </a:p>
          <a:p>
            <a:r>
              <a:rPr lang="de-DE" sz="1350" b="1" dirty="0"/>
              <a:t>dies entspricht den „Klangfarben“ bzw. </a:t>
            </a:r>
          </a:p>
          <a:p>
            <a:r>
              <a:rPr lang="de-DE" sz="1350" b="1" dirty="0"/>
              <a:t>dem „Spektrum“.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CF0BC21-7B26-4F76-B990-0CED4DD0E6C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5576" y="1200238"/>
            <a:ext cx="5117898" cy="445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67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AE8275E-BC9F-4C49-8F0A-9887C2F103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67" y="1200238"/>
            <a:ext cx="6335675" cy="464616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2781BCD-9C41-4803-B71B-0BC5254282EB}"/>
              </a:ext>
            </a:extLst>
          </p:cNvPr>
          <p:cNvSpPr txBox="1"/>
          <p:nvPr/>
        </p:nvSpPr>
        <p:spPr>
          <a:xfrm>
            <a:off x="297034" y="1200237"/>
            <a:ext cx="229328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b="1" dirty="0"/>
              <a:t>Die Partitur</a:t>
            </a:r>
          </a:p>
          <a:p>
            <a:endParaRPr lang="de-DE" sz="1350" b="1" dirty="0"/>
          </a:p>
          <a:p>
            <a:r>
              <a:rPr lang="de-DE" sz="1350" b="1" dirty="0"/>
              <a:t>Oben: Linien für jede Frequenz des Tonvorrates gibt es eine Linie.</a:t>
            </a:r>
          </a:p>
          <a:p>
            <a:r>
              <a:rPr lang="de-DE" sz="1350" b="1" dirty="0"/>
              <a:t>(Unterste Linie 100Hz…)</a:t>
            </a:r>
          </a:p>
          <a:p>
            <a:endParaRPr lang="de-DE" sz="1350" b="1" dirty="0"/>
          </a:p>
          <a:p>
            <a:r>
              <a:rPr lang="de-DE" sz="1350" b="1" dirty="0"/>
              <a:t>Mitte: Zeitangaben in Tonband-Zentimetern.</a:t>
            </a:r>
          </a:p>
          <a:p>
            <a:endParaRPr lang="de-DE" sz="1350" b="1" dirty="0"/>
          </a:p>
          <a:p>
            <a:r>
              <a:rPr lang="de-DE" sz="1350" b="1" dirty="0"/>
              <a:t>Unten: Hüllkurve (Dynamik)</a:t>
            </a:r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1FE4263E-AF3F-460E-AB43-21726FF31103}"/>
              </a:ext>
            </a:extLst>
          </p:cNvPr>
          <p:cNvSpPr/>
          <p:nvPr/>
        </p:nvSpPr>
        <p:spPr>
          <a:xfrm rot="1729910">
            <a:off x="2725727" y="1538682"/>
            <a:ext cx="1624953" cy="436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/>
              <a:t>Tongemisch 5</a:t>
            </a: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4153A770-A367-429B-973A-96F102593945}"/>
              </a:ext>
            </a:extLst>
          </p:cNvPr>
          <p:cNvSpPr/>
          <p:nvPr/>
        </p:nvSpPr>
        <p:spPr>
          <a:xfrm rot="20545177">
            <a:off x="3057707" y="3150531"/>
            <a:ext cx="1467699" cy="36692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Tongemisch 2</a:t>
            </a: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38D8AC95-FAAC-43F5-BCE8-AB8086B1B834}"/>
              </a:ext>
            </a:extLst>
          </p:cNvPr>
          <p:cNvSpPr/>
          <p:nvPr/>
        </p:nvSpPr>
        <p:spPr>
          <a:xfrm rot="1281067">
            <a:off x="6783742" y="2381735"/>
            <a:ext cx="1266764" cy="393134"/>
          </a:xfrm>
          <a:prstGeom prst="rightArrow">
            <a:avLst/>
          </a:prstGeom>
          <a:solidFill>
            <a:srgbClr val="D830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Tongemisch 3</a:t>
            </a:r>
          </a:p>
        </p:txBody>
      </p:sp>
    </p:spTree>
    <p:extLst>
      <p:ext uri="{BB962C8B-B14F-4D97-AF65-F5344CB8AC3E}">
        <p14:creationId xmlns:p14="http://schemas.microsoft.com/office/powerpoint/2010/main" val="3716447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3857CD3-74E8-4BA3-A188-107D06F49BAD}"/>
              </a:ext>
            </a:extLst>
          </p:cNvPr>
          <p:cNvSpPr txBox="1"/>
          <p:nvPr/>
        </p:nvSpPr>
        <p:spPr>
          <a:xfrm>
            <a:off x="533372" y="764704"/>
            <a:ext cx="7737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101 Jahre Elektronische Musik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BA2BB49-5A58-4E35-9E32-7E61E9343995}"/>
              </a:ext>
            </a:extLst>
          </p:cNvPr>
          <p:cNvSpPr txBox="1"/>
          <p:nvPr/>
        </p:nvSpPr>
        <p:spPr>
          <a:xfrm>
            <a:off x="1547662" y="3602340"/>
            <a:ext cx="5709177" cy="1938992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de-DE" sz="2000" dirty="0"/>
              <a:t>Musique </a:t>
            </a:r>
            <a:r>
              <a:rPr lang="de-DE" sz="2000" dirty="0" err="1"/>
              <a:t>concrète</a:t>
            </a:r>
            <a:r>
              <a:rPr lang="de-DE" sz="2000" dirty="0"/>
              <a:t> (Pariser Schule)</a:t>
            </a:r>
          </a:p>
          <a:p>
            <a:pPr marL="457200" indent="-457200">
              <a:buAutoNum type="arabicPeriod"/>
            </a:pPr>
            <a:r>
              <a:rPr lang="de-DE" sz="2000" dirty="0"/>
              <a:t>Serielle Komposition (Kölner Schule)</a:t>
            </a:r>
          </a:p>
          <a:p>
            <a:pPr marL="457200" indent="-457200">
              <a:buAutoNum type="arabicPeriod"/>
            </a:pPr>
            <a:r>
              <a:rPr lang="de-DE" sz="2000" dirty="0"/>
              <a:t>Sprache-Komposition (Mailänder Schule)</a:t>
            </a:r>
          </a:p>
          <a:p>
            <a:pPr marL="457200" indent="-457200">
              <a:buAutoNum type="arabicPeriod"/>
            </a:pPr>
            <a:r>
              <a:rPr lang="de-DE" sz="2000" dirty="0"/>
              <a:t>Algorithmisches Komponieren</a:t>
            </a:r>
          </a:p>
          <a:p>
            <a:pPr marL="457200" indent="-457200">
              <a:buAutoNum type="arabicPeriod"/>
            </a:pPr>
            <a:r>
              <a:rPr lang="de-DE" sz="2000" dirty="0"/>
              <a:t>Repetitive Musik (minimal und Techno)</a:t>
            </a:r>
          </a:p>
          <a:p>
            <a:pPr marL="457200" indent="-457200">
              <a:buAutoNum type="arabicPeriod"/>
            </a:pPr>
            <a:r>
              <a:rPr lang="de-DE" sz="2000" dirty="0"/>
              <a:t>Live-Elektronik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ABB49E7-D301-45EC-BC0D-03FB0180495E}"/>
              </a:ext>
            </a:extLst>
          </p:cNvPr>
          <p:cNvSpPr txBox="1"/>
          <p:nvPr/>
        </p:nvSpPr>
        <p:spPr>
          <a:xfrm>
            <a:off x="3851920" y="2852936"/>
            <a:ext cx="827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Teil 3</a:t>
            </a:r>
          </a:p>
        </p:txBody>
      </p:sp>
    </p:spTree>
    <p:extLst>
      <p:ext uri="{BB962C8B-B14F-4D97-AF65-F5344CB8AC3E}">
        <p14:creationId xmlns:p14="http://schemas.microsoft.com/office/powerpoint/2010/main" val="1312875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2B27E43-E1E4-4752-BBAC-36B88205B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127" y="914400"/>
            <a:ext cx="6858000" cy="5029200"/>
          </a:xfrm>
          <a:prstGeom prst="rect">
            <a:avLst/>
          </a:prstGeom>
        </p:spPr>
      </p:pic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FC29F2E1-DD3C-4233-9C70-9BBC8A75587C}"/>
              </a:ext>
            </a:extLst>
          </p:cNvPr>
          <p:cNvSpPr/>
          <p:nvPr/>
        </p:nvSpPr>
        <p:spPr>
          <a:xfrm rot="1281067">
            <a:off x="7294816" y="1787667"/>
            <a:ext cx="1266764" cy="393134"/>
          </a:xfrm>
          <a:prstGeom prst="rightArrow">
            <a:avLst/>
          </a:prstGeom>
          <a:solidFill>
            <a:srgbClr val="D830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Tongemisch 3</a:t>
            </a: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0908402F-E114-4E18-8D7E-95D0A09F1B87}"/>
              </a:ext>
            </a:extLst>
          </p:cNvPr>
          <p:cNvSpPr/>
          <p:nvPr/>
        </p:nvSpPr>
        <p:spPr>
          <a:xfrm rot="1281067">
            <a:off x="4673924" y="2036650"/>
            <a:ext cx="1266764" cy="39313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Tongemisch 1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A3B63D9A-F841-4F45-990E-15A6EA4C1BCD}"/>
              </a:ext>
            </a:extLst>
          </p:cNvPr>
          <p:cNvSpPr/>
          <p:nvPr/>
        </p:nvSpPr>
        <p:spPr>
          <a:xfrm rot="1281067">
            <a:off x="5920304" y="1824944"/>
            <a:ext cx="1266764" cy="393134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Tongemisch 4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73093EE-EDA1-44AD-AA9E-5D49C98A8491}"/>
              </a:ext>
            </a:extLst>
          </p:cNvPr>
          <p:cNvSpPr txBox="1"/>
          <p:nvPr/>
        </p:nvSpPr>
        <p:spPr>
          <a:xfrm>
            <a:off x="297034" y="1200237"/>
            <a:ext cx="229328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b="1" dirty="0"/>
              <a:t>Die Partitur</a:t>
            </a:r>
          </a:p>
          <a:p>
            <a:endParaRPr lang="de-DE" sz="1350" b="1" dirty="0"/>
          </a:p>
          <a:p>
            <a:r>
              <a:rPr lang="de-DE" sz="1350" b="1" dirty="0"/>
              <a:t>Oben: Linien für jede Frequenz des Tonvorrates gibt es eine Linie.</a:t>
            </a:r>
          </a:p>
          <a:p>
            <a:r>
              <a:rPr lang="de-DE" sz="1350" b="1" dirty="0"/>
              <a:t>(Unterste Linie 100Hz…)</a:t>
            </a:r>
          </a:p>
          <a:p>
            <a:endParaRPr lang="de-DE" sz="1350" b="1" dirty="0"/>
          </a:p>
          <a:p>
            <a:r>
              <a:rPr lang="de-DE" sz="1350" b="1" dirty="0"/>
              <a:t>Mitte: Zeitangaben in Tonband-Zentimetern.</a:t>
            </a:r>
          </a:p>
          <a:p>
            <a:endParaRPr lang="de-DE" sz="1350" b="1" dirty="0"/>
          </a:p>
          <a:p>
            <a:r>
              <a:rPr lang="de-DE" sz="1350" b="1" dirty="0"/>
              <a:t>Unten: Hüllkurve (Dynamik)</a:t>
            </a:r>
          </a:p>
        </p:txBody>
      </p:sp>
    </p:spTree>
    <p:extLst>
      <p:ext uri="{BB962C8B-B14F-4D97-AF65-F5344CB8AC3E}">
        <p14:creationId xmlns:p14="http://schemas.microsoft.com/office/powerpoint/2010/main" val="313810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0408512B-9625-45D1-97D4-AC012C564D1B}"/>
              </a:ext>
            </a:extLst>
          </p:cNvPr>
          <p:cNvGraphicFramePr>
            <a:graphicFrameLocks noGrp="1"/>
          </p:cNvGraphicFramePr>
          <p:nvPr/>
        </p:nvGraphicFramePr>
        <p:xfrm>
          <a:off x="746591" y="1128698"/>
          <a:ext cx="7886695" cy="11253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1955">
                  <a:extLst>
                    <a:ext uri="{9D8B030D-6E8A-4147-A177-3AD203B41FA5}">
                      <a16:colId xmlns:a16="http://schemas.microsoft.com/office/drawing/2014/main" val="2411460296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1686308255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526354755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868923246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436979048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997123535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412405183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2509618447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376466739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1908244082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2002662490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797748712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2266681470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1853926036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2257780275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454105904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1194083213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1355783738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2834315180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544291600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661831421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1519027123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1807469115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907570850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506532577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2983189795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106426325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397430784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2959413134"/>
                    </a:ext>
                  </a:extLst>
                </a:gridCol>
              </a:tblGrid>
              <a:tr h="22506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2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945098"/>
                  </a:ext>
                </a:extLst>
              </a:tr>
              <a:tr h="22506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353007"/>
                  </a:ext>
                </a:extLst>
              </a:tr>
              <a:tr h="22506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492181"/>
                  </a:ext>
                </a:extLst>
              </a:tr>
              <a:tr h="22506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4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063295"/>
                  </a:ext>
                </a:extLst>
              </a:tr>
              <a:tr h="22506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3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792941"/>
                  </a:ext>
                </a:extLst>
              </a:tr>
            </a:tbl>
          </a:graphicData>
        </a:graphic>
      </p:graphicFrame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09E0E0D1-C85E-474C-8769-E9F29EBE94F9}"/>
              </a:ext>
            </a:extLst>
          </p:cNvPr>
          <p:cNvGraphicFramePr>
            <a:graphicFrameLocks noGrp="1"/>
          </p:cNvGraphicFramePr>
          <p:nvPr/>
        </p:nvGraphicFramePr>
        <p:xfrm>
          <a:off x="359490" y="1111028"/>
          <a:ext cx="276225" cy="1143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225">
                  <a:extLst>
                    <a:ext uri="{9D8B030D-6E8A-4147-A177-3AD203B41FA5}">
                      <a16:colId xmlns:a16="http://schemas.microsoft.com/office/drawing/2014/main" val="903574556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40864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599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16209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51316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693991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31FFC2E6-E8F8-446A-B478-96F3BCE3B741}"/>
              </a:ext>
            </a:extLst>
          </p:cNvPr>
          <p:cNvSpPr txBox="1"/>
          <p:nvPr/>
        </p:nvSpPr>
        <p:spPr>
          <a:xfrm>
            <a:off x="2992783" y="1173685"/>
            <a:ext cx="180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Teil 1 Abschnitt 1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CEC8EC0-442C-4946-BBDF-C970F1D391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971" b="329"/>
          <a:stretch/>
        </p:blipFill>
        <p:spPr>
          <a:xfrm>
            <a:off x="4096616" y="2297150"/>
            <a:ext cx="3630647" cy="308987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FFDE878-6EA4-4653-9200-FE0B790780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6" y="2271697"/>
            <a:ext cx="4296806" cy="315099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42358BF-F71D-4CD2-930C-22D1E2AC6711}"/>
              </a:ext>
            </a:extLst>
          </p:cNvPr>
          <p:cNvSpPr txBox="1"/>
          <p:nvPr/>
        </p:nvSpPr>
        <p:spPr>
          <a:xfrm>
            <a:off x="635715" y="2656930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b="1" dirty="0"/>
              <a:t>2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4399C02-B34E-48CC-871A-F77B5EC303AA}"/>
              </a:ext>
            </a:extLst>
          </p:cNvPr>
          <p:cNvSpPr txBox="1"/>
          <p:nvPr/>
        </p:nvSpPr>
        <p:spPr>
          <a:xfrm>
            <a:off x="1526268" y="3384052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b="1" dirty="0"/>
              <a:t>4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9406853-668F-4432-8190-148C56DA3823}"/>
              </a:ext>
            </a:extLst>
          </p:cNvPr>
          <p:cNvSpPr txBox="1"/>
          <p:nvPr/>
        </p:nvSpPr>
        <p:spPr>
          <a:xfrm>
            <a:off x="4442988" y="2899303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b="1" dirty="0"/>
              <a:t>5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736A4E5-5872-4936-B561-43DB9A0EDEA4}"/>
              </a:ext>
            </a:extLst>
          </p:cNvPr>
          <p:cNvSpPr txBox="1"/>
          <p:nvPr/>
        </p:nvSpPr>
        <p:spPr>
          <a:xfrm>
            <a:off x="6674686" y="2914592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b="1" dirty="0"/>
              <a:t>3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CFD3664-74DF-4870-BC1F-A2B57E4474DD}"/>
              </a:ext>
            </a:extLst>
          </p:cNvPr>
          <p:cNvSpPr txBox="1"/>
          <p:nvPr/>
        </p:nvSpPr>
        <p:spPr>
          <a:xfrm>
            <a:off x="7341754" y="2568111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b="1" dirty="0"/>
              <a:t>1</a:t>
            </a:r>
          </a:p>
        </p:txBody>
      </p:sp>
      <p:sp>
        <p:nvSpPr>
          <p:cNvPr id="17" name="Pfeil: nach unten 16">
            <a:extLst>
              <a:ext uri="{FF2B5EF4-FFF2-40B4-BE49-F238E27FC236}">
                <a16:creationId xmlns:a16="http://schemas.microsoft.com/office/drawing/2014/main" id="{628C2D0D-4A47-474A-9869-E290D77700C3}"/>
              </a:ext>
            </a:extLst>
          </p:cNvPr>
          <p:cNvSpPr/>
          <p:nvPr/>
        </p:nvSpPr>
        <p:spPr>
          <a:xfrm>
            <a:off x="3590622" y="1647886"/>
            <a:ext cx="380029" cy="502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0B11970-96E5-4FBA-BD69-50B691961B16}"/>
              </a:ext>
            </a:extLst>
          </p:cNvPr>
          <p:cNvSpPr txBox="1"/>
          <p:nvPr/>
        </p:nvSpPr>
        <p:spPr>
          <a:xfrm>
            <a:off x="5270227" y="1434547"/>
            <a:ext cx="28498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Jedes Tongemisch kommt einmal vor.</a:t>
            </a:r>
          </a:p>
          <a:p>
            <a:r>
              <a:rPr lang="de-DE" sz="1350" dirty="0"/>
              <a:t>Jede Anzahl kommt einmal vor</a:t>
            </a:r>
          </a:p>
        </p:txBody>
      </p:sp>
    </p:spTree>
    <p:extLst>
      <p:ext uri="{BB962C8B-B14F-4D97-AF65-F5344CB8AC3E}">
        <p14:creationId xmlns:p14="http://schemas.microsoft.com/office/powerpoint/2010/main" val="3363731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8AB631EC-18C3-4711-BC94-CBB10310BE65}"/>
              </a:ext>
            </a:extLst>
          </p:cNvPr>
          <p:cNvGraphicFramePr>
            <a:graphicFrameLocks noGrp="1"/>
          </p:cNvGraphicFramePr>
          <p:nvPr/>
        </p:nvGraphicFramePr>
        <p:xfrm>
          <a:off x="398804" y="1748717"/>
          <a:ext cx="276225" cy="1143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225">
                  <a:extLst>
                    <a:ext uri="{9D8B030D-6E8A-4147-A177-3AD203B41FA5}">
                      <a16:colId xmlns:a16="http://schemas.microsoft.com/office/drawing/2014/main" val="903574556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40864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599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16209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51316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693991"/>
                  </a:ext>
                </a:extLst>
              </a:tr>
            </a:tbl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27CB2BD3-8C38-4BA2-9403-5659EB7A6CAD}"/>
              </a:ext>
            </a:extLst>
          </p:cNvPr>
          <p:cNvSpPr txBox="1"/>
          <p:nvPr/>
        </p:nvSpPr>
        <p:spPr>
          <a:xfrm>
            <a:off x="2725727" y="1228543"/>
            <a:ext cx="30332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/>
              <a:t>Teil 1 besteht aus 5 solchen Abschnitten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CE5EE41D-83C4-466A-BA8A-7981AD1A3B1D}"/>
              </a:ext>
            </a:extLst>
          </p:cNvPr>
          <p:cNvGraphicFramePr>
            <a:graphicFrameLocks noGrp="1"/>
          </p:cNvGraphicFramePr>
          <p:nvPr/>
        </p:nvGraphicFramePr>
        <p:xfrm>
          <a:off x="807745" y="1748717"/>
          <a:ext cx="7886695" cy="11253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1955">
                  <a:extLst>
                    <a:ext uri="{9D8B030D-6E8A-4147-A177-3AD203B41FA5}">
                      <a16:colId xmlns:a16="http://schemas.microsoft.com/office/drawing/2014/main" val="1252724851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816552015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833425395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4206272000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2282163159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361934136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454397705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1513456044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1834376329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731423564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057139114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2474714708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846850082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894955382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713730102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926378316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2279353785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1404932051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100012408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467857929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2958153630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1568603135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32259264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1372093215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1155120580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2492605128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90390993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3975251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834417560"/>
                    </a:ext>
                  </a:extLst>
                </a:gridCol>
              </a:tblGrid>
              <a:tr h="22506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4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1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extLst>
                  <a:ext uri="{0D108BD9-81ED-4DB2-BD59-A6C34878D82A}">
                    <a16:rowId xmlns:a16="http://schemas.microsoft.com/office/drawing/2014/main" val="706505559"/>
                  </a:ext>
                </a:extLst>
              </a:tr>
              <a:tr h="22506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1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>
                          <a:effectLst/>
                        </a:rPr>
                        <a:t>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4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extLst>
                  <a:ext uri="{0D108BD9-81ED-4DB2-BD59-A6C34878D82A}">
                    <a16:rowId xmlns:a16="http://schemas.microsoft.com/office/drawing/2014/main" val="1868112233"/>
                  </a:ext>
                </a:extLst>
              </a:tr>
              <a:tr h="22506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4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1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extLst>
                  <a:ext uri="{0D108BD9-81ED-4DB2-BD59-A6C34878D82A}">
                    <a16:rowId xmlns:a16="http://schemas.microsoft.com/office/drawing/2014/main" val="445690168"/>
                  </a:ext>
                </a:extLst>
              </a:tr>
              <a:tr h="22506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4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>
                          <a:effectLst/>
                        </a:rPr>
                        <a:t>1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extLst>
                  <a:ext uri="{0D108BD9-81ED-4DB2-BD59-A6C34878D82A}">
                    <a16:rowId xmlns:a16="http://schemas.microsoft.com/office/drawing/2014/main" val="3801273793"/>
                  </a:ext>
                </a:extLst>
              </a:tr>
              <a:tr h="22506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>
                          <a:effectLst/>
                        </a:rPr>
                        <a:t>4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1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7" marR="3517" marT="3517" marB="0" anchor="b"/>
                </a:tc>
                <a:extLst>
                  <a:ext uri="{0D108BD9-81ED-4DB2-BD59-A6C34878D82A}">
                    <a16:rowId xmlns:a16="http://schemas.microsoft.com/office/drawing/2014/main" val="2754774444"/>
                  </a:ext>
                </a:extLst>
              </a:tr>
            </a:tbl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6D07FD30-01C7-4DB9-90A5-C73A4822B0D8}"/>
              </a:ext>
            </a:extLst>
          </p:cNvPr>
          <p:cNvSpPr txBox="1"/>
          <p:nvPr/>
        </p:nvSpPr>
        <p:spPr>
          <a:xfrm>
            <a:off x="398804" y="3570601"/>
            <a:ext cx="7769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b="1" dirty="0"/>
              <a:t>Eigenschaften:</a:t>
            </a:r>
          </a:p>
          <a:p>
            <a:endParaRPr lang="de-DE" sz="1350" b="1" dirty="0"/>
          </a:p>
          <a:p>
            <a:pPr marL="214313" indent="-214313">
              <a:buFontTx/>
              <a:buChar char="-"/>
            </a:pPr>
            <a:r>
              <a:rPr lang="de-DE" sz="1350" b="1" dirty="0"/>
              <a:t>In jeder Klangfarbe kommt eine 1er-, 2er-, 3er-, 4er- und 5er-Gruppe je einmal vor.</a:t>
            </a:r>
          </a:p>
          <a:p>
            <a:pPr marL="214313" indent="-214313">
              <a:buFontTx/>
              <a:buChar char="-"/>
            </a:pPr>
            <a:r>
              <a:rPr lang="de-DE" sz="1350" b="1" dirty="0"/>
              <a:t>In jedem Abschnitt kommt jede Klangarbe und jede Gruppengröße genau einmal dran.</a:t>
            </a:r>
          </a:p>
        </p:txBody>
      </p:sp>
    </p:spTree>
    <p:extLst>
      <p:ext uri="{BB962C8B-B14F-4D97-AF65-F5344CB8AC3E}">
        <p14:creationId xmlns:p14="http://schemas.microsoft.com/office/powerpoint/2010/main" val="3330354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5393244-9E28-4A70-97B8-9D8DD618A6D5}"/>
              </a:ext>
            </a:extLst>
          </p:cNvPr>
          <p:cNvSpPr txBox="1"/>
          <p:nvPr/>
        </p:nvSpPr>
        <p:spPr>
          <a:xfrm>
            <a:off x="288298" y="1193598"/>
            <a:ext cx="26482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/>
              <a:t>Das ganze Stück hat 5 solcher Teile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C8B2DDB-17FE-4407-8368-EC34EC62E7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470" y="1022217"/>
            <a:ext cx="5074140" cy="501006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99242" y="2255484"/>
            <a:ext cx="1751120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1350" dirty="0"/>
              <a:t>… in jeder Richtung kann man dies 25er-Quadrat lesen, man erhält immer wieder neue und andere Permutationen der Zahlen 1, 2, 3, 4 und 5.</a:t>
            </a:r>
          </a:p>
        </p:txBody>
      </p:sp>
    </p:spTree>
    <p:extLst>
      <p:ext uri="{BB962C8B-B14F-4D97-AF65-F5344CB8AC3E}">
        <p14:creationId xmlns:p14="http://schemas.microsoft.com/office/powerpoint/2010/main" val="3348762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C8B2DDB-17FE-4407-8368-EC34EC62E7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470" y="1022217"/>
            <a:ext cx="5074140" cy="5010066"/>
          </a:xfrm>
          <a:prstGeom prst="rect">
            <a:avLst/>
          </a:prstGeom>
        </p:spPr>
      </p:pic>
      <p:sp>
        <p:nvSpPr>
          <p:cNvPr id="7" name="Pfeil: nach unten 6">
            <a:extLst>
              <a:ext uri="{FF2B5EF4-FFF2-40B4-BE49-F238E27FC236}">
                <a16:creationId xmlns:a16="http://schemas.microsoft.com/office/drawing/2014/main" id="{ABEAC590-D7F2-426B-A606-239EE8EC5D5F}"/>
              </a:ext>
            </a:extLst>
          </p:cNvPr>
          <p:cNvSpPr/>
          <p:nvPr/>
        </p:nvSpPr>
        <p:spPr>
          <a:xfrm>
            <a:off x="1175034" y="2027916"/>
            <a:ext cx="371293" cy="5416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59BF491-FB9B-4E43-AD02-F8C1F40DDED8}"/>
              </a:ext>
            </a:extLst>
          </p:cNvPr>
          <p:cNvSpPr txBox="1"/>
          <p:nvPr/>
        </p:nvSpPr>
        <p:spPr>
          <a:xfrm>
            <a:off x="493600" y="2944252"/>
            <a:ext cx="194382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350" dirty="0"/>
              <a:t>Wie wird eine solche Verteilung erzeugt</a:t>
            </a:r>
          </a:p>
          <a:p>
            <a:pPr algn="ctr"/>
            <a:r>
              <a:rPr lang="de-DE" sz="1350" dirty="0"/>
              <a:t>(bei der sich nichts wiederholt)?</a:t>
            </a:r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D5951840-4742-42F4-B85B-524AAC0AF352}"/>
              </a:ext>
            </a:extLst>
          </p:cNvPr>
          <p:cNvSpPr/>
          <p:nvPr/>
        </p:nvSpPr>
        <p:spPr>
          <a:xfrm>
            <a:off x="1175034" y="4085439"/>
            <a:ext cx="371293" cy="5416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FFB3566-3023-40C2-B370-52D1B865FF7C}"/>
              </a:ext>
            </a:extLst>
          </p:cNvPr>
          <p:cNvSpPr txBox="1"/>
          <p:nvPr/>
        </p:nvSpPr>
        <p:spPr>
          <a:xfrm>
            <a:off x="468847" y="4868030"/>
            <a:ext cx="194382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350" dirty="0"/>
              <a:t>Prinzip der Permutation der Zeilen oder Spalten in einem Einheitsquadrat.</a:t>
            </a:r>
          </a:p>
        </p:txBody>
      </p:sp>
      <p:sp>
        <p:nvSpPr>
          <p:cNvPr id="11" name="Gewitterblitz 10"/>
          <p:cNvSpPr/>
          <p:nvPr/>
        </p:nvSpPr>
        <p:spPr>
          <a:xfrm>
            <a:off x="259672" y="1143555"/>
            <a:ext cx="699116" cy="725750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Textfeld 11"/>
          <p:cNvSpPr txBox="1"/>
          <p:nvPr/>
        </p:nvSpPr>
        <p:spPr>
          <a:xfrm rot="680917">
            <a:off x="3501090" y="2538229"/>
            <a:ext cx="4050853" cy="646331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Herleitung dieser Tongemisch-Verteilung</a:t>
            </a:r>
          </a:p>
          <a:p>
            <a:r>
              <a:rPr lang="de-DE" b="1" dirty="0">
                <a:solidFill>
                  <a:srgbClr val="FF0000"/>
                </a:solidFill>
              </a:rPr>
              <a:t>(überspringen!?)</a:t>
            </a:r>
          </a:p>
        </p:txBody>
      </p:sp>
    </p:spTree>
    <p:extLst>
      <p:ext uri="{BB962C8B-B14F-4D97-AF65-F5344CB8AC3E}">
        <p14:creationId xmlns:p14="http://schemas.microsoft.com/office/powerpoint/2010/main" val="1703315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50BBD025-94FC-49A2-8381-A6F16011271C}"/>
              </a:ext>
            </a:extLst>
          </p:cNvPr>
          <p:cNvGraphicFramePr>
            <a:graphicFrameLocks noGrp="1"/>
          </p:cNvGraphicFramePr>
          <p:nvPr/>
        </p:nvGraphicFramePr>
        <p:xfrm>
          <a:off x="957414" y="1599298"/>
          <a:ext cx="4095750" cy="16730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425">
                  <a:extLst>
                    <a:ext uri="{9D8B030D-6E8A-4147-A177-3AD203B41FA5}">
                      <a16:colId xmlns:a16="http://schemas.microsoft.com/office/drawing/2014/main" val="1431316420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3673096362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543427433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449377027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164691255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134284045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3347489242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556736345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128448786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1661220361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42919756"/>
                    </a:ext>
                  </a:extLst>
                </a:gridCol>
              </a:tblGrid>
              <a:tr h="34508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3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84047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3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23375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4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1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3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76645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4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098348"/>
                  </a:ext>
                </a:extLst>
              </a:tr>
              <a:tr h="29921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4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1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853443"/>
                  </a:ext>
                </a:extLst>
              </a:tr>
            </a:tbl>
          </a:graphicData>
        </a:graphic>
      </p:graphicFrame>
      <p:sp>
        <p:nvSpPr>
          <p:cNvPr id="5" name="Pfeil: nach unten gekrümmt 4">
            <a:extLst>
              <a:ext uri="{FF2B5EF4-FFF2-40B4-BE49-F238E27FC236}">
                <a16:creationId xmlns:a16="http://schemas.microsoft.com/office/drawing/2014/main" id="{A4E57A23-570E-4D0E-BDF4-78D5CDDCB674}"/>
              </a:ext>
            </a:extLst>
          </p:cNvPr>
          <p:cNvSpPr/>
          <p:nvPr/>
        </p:nvSpPr>
        <p:spPr>
          <a:xfrm>
            <a:off x="2175341" y="1267856"/>
            <a:ext cx="366925" cy="21840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chemeClr val="tx1"/>
              </a:solidFill>
            </a:endParaRP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D14A4E1A-AD0B-481D-955A-372BF8079EA1}"/>
              </a:ext>
            </a:extLst>
          </p:cNvPr>
          <p:cNvSpPr/>
          <p:nvPr/>
        </p:nvSpPr>
        <p:spPr>
          <a:xfrm>
            <a:off x="2813091" y="2346791"/>
            <a:ext cx="358189" cy="257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9C4F70F-C467-4DFA-BFFB-F46A78D72FC8}"/>
              </a:ext>
            </a:extLst>
          </p:cNvPr>
          <p:cNvSpPr txBox="1"/>
          <p:nvPr/>
        </p:nvSpPr>
        <p:spPr>
          <a:xfrm>
            <a:off x="1088326" y="3343108"/>
            <a:ext cx="16330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„Einheitsquadrat“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107349D8-641E-48BB-9274-62AD6CD13FC4}"/>
              </a:ext>
            </a:extLst>
          </p:cNvPr>
          <p:cNvGraphicFramePr>
            <a:graphicFrameLocks noGrp="1"/>
          </p:cNvGraphicFramePr>
          <p:nvPr/>
        </p:nvGraphicFramePr>
        <p:xfrm>
          <a:off x="5840069" y="1564891"/>
          <a:ext cx="1762125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425">
                  <a:extLst>
                    <a:ext uri="{9D8B030D-6E8A-4147-A177-3AD203B41FA5}">
                      <a16:colId xmlns:a16="http://schemas.microsoft.com/office/drawing/2014/main" val="2154525990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466813248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1037144255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3956050879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2229284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81639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416131909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261847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9939545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3455077760"/>
                  </a:ext>
                </a:extLst>
              </a:tr>
            </a:tbl>
          </a:graphicData>
        </a:graphic>
      </p:graphicFrame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FA0FE18A-DFB0-43BF-BDA9-9666EC22A89A}"/>
              </a:ext>
            </a:extLst>
          </p:cNvPr>
          <p:cNvGraphicFramePr>
            <a:graphicFrameLocks noGrp="1"/>
          </p:cNvGraphicFramePr>
          <p:nvPr/>
        </p:nvGraphicFramePr>
        <p:xfrm>
          <a:off x="5842982" y="3578609"/>
          <a:ext cx="1762125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425">
                  <a:extLst>
                    <a:ext uri="{9D8B030D-6E8A-4147-A177-3AD203B41FA5}">
                      <a16:colId xmlns:a16="http://schemas.microsoft.com/office/drawing/2014/main" val="2154525990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466813248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1037144255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3956050879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2229284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81639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416131909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261847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9939545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3455077760"/>
                  </a:ext>
                </a:extLst>
              </a:tr>
            </a:tbl>
          </a:graphicData>
        </a:graphic>
      </p:graphicFrame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C9744444-EA14-4424-ABA8-55C0396A61D4}"/>
              </a:ext>
            </a:extLst>
          </p:cNvPr>
          <p:cNvSpPr/>
          <p:nvPr/>
        </p:nvSpPr>
        <p:spPr>
          <a:xfrm>
            <a:off x="5267523" y="1613669"/>
            <a:ext cx="358189" cy="257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F92E6377-D79B-4ECB-A4C5-485973A3A51B}"/>
              </a:ext>
            </a:extLst>
          </p:cNvPr>
          <p:cNvSpPr/>
          <p:nvPr/>
        </p:nvSpPr>
        <p:spPr>
          <a:xfrm>
            <a:off x="5377454" y="3657963"/>
            <a:ext cx="358189" cy="257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321AB49-1F5C-4EC3-BA4F-54793CA5710B}"/>
              </a:ext>
            </a:extLst>
          </p:cNvPr>
          <p:cNvSpPr/>
          <p:nvPr/>
        </p:nvSpPr>
        <p:spPr>
          <a:xfrm>
            <a:off x="7734033" y="1377060"/>
            <a:ext cx="65466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de-DE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E1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2170854-F73F-4A1C-8C86-D7947DC4F271}"/>
              </a:ext>
            </a:extLst>
          </p:cNvPr>
          <p:cNvSpPr/>
          <p:nvPr/>
        </p:nvSpPr>
        <p:spPr>
          <a:xfrm>
            <a:off x="7800283" y="3429000"/>
            <a:ext cx="65466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de-DE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E2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0EAC77F-6B14-4D43-ABE5-E3103E034F9E}"/>
              </a:ext>
            </a:extLst>
          </p:cNvPr>
          <p:cNvSpPr txBox="1"/>
          <p:nvPr/>
        </p:nvSpPr>
        <p:spPr>
          <a:xfrm>
            <a:off x="3131808" y="4430207"/>
            <a:ext cx="23405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b="1" dirty="0" err="1"/>
              <a:t>Tongemischgruppen</a:t>
            </a:r>
            <a:r>
              <a:rPr lang="de-DE" sz="1500" b="1" dirty="0"/>
              <a:t>-Größe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858DE4D-0C14-45BB-8CD4-CE80BE3A0CA1}"/>
              </a:ext>
            </a:extLst>
          </p:cNvPr>
          <p:cNvSpPr txBox="1"/>
          <p:nvPr/>
        </p:nvSpPr>
        <p:spPr>
          <a:xfrm>
            <a:off x="3420132" y="3358978"/>
            <a:ext cx="16330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„Gruppenquadrat“</a:t>
            </a:r>
          </a:p>
        </p:txBody>
      </p:sp>
      <p:sp>
        <p:nvSpPr>
          <p:cNvPr id="15" name="Gewitterblitz 14"/>
          <p:cNvSpPr/>
          <p:nvPr/>
        </p:nvSpPr>
        <p:spPr>
          <a:xfrm>
            <a:off x="259672" y="1143555"/>
            <a:ext cx="699116" cy="725750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427182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50BBD025-94FC-49A2-8381-A6F16011271C}"/>
              </a:ext>
            </a:extLst>
          </p:cNvPr>
          <p:cNvGraphicFramePr>
            <a:graphicFrameLocks noGrp="1"/>
          </p:cNvGraphicFramePr>
          <p:nvPr/>
        </p:nvGraphicFramePr>
        <p:xfrm>
          <a:off x="977799" y="1564891"/>
          <a:ext cx="4095750" cy="16730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425">
                  <a:extLst>
                    <a:ext uri="{9D8B030D-6E8A-4147-A177-3AD203B41FA5}">
                      <a16:colId xmlns:a16="http://schemas.microsoft.com/office/drawing/2014/main" val="1431316420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3673096362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543427433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449377027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164691255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134284045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3347489242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556736345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128448786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1661220361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42919756"/>
                    </a:ext>
                  </a:extLst>
                </a:gridCol>
              </a:tblGrid>
              <a:tr h="34508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3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84047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3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23375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3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76645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3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098348"/>
                  </a:ext>
                </a:extLst>
              </a:tr>
              <a:tr h="29921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4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1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853443"/>
                  </a:ext>
                </a:extLst>
              </a:tr>
            </a:tbl>
          </a:graphicData>
        </a:graphic>
      </p:graphicFrame>
      <p:sp>
        <p:nvSpPr>
          <p:cNvPr id="5" name="Pfeil: nach unten gekrümmt 4">
            <a:extLst>
              <a:ext uri="{FF2B5EF4-FFF2-40B4-BE49-F238E27FC236}">
                <a16:creationId xmlns:a16="http://schemas.microsoft.com/office/drawing/2014/main" id="{A4E57A23-570E-4D0E-BDF4-78D5CDDCB674}"/>
              </a:ext>
            </a:extLst>
          </p:cNvPr>
          <p:cNvSpPr/>
          <p:nvPr/>
        </p:nvSpPr>
        <p:spPr>
          <a:xfrm>
            <a:off x="2175341" y="1267856"/>
            <a:ext cx="366925" cy="21840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chemeClr val="tx1"/>
              </a:solidFill>
            </a:endParaRP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D14A4E1A-AD0B-481D-955A-372BF8079EA1}"/>
              </a:ext>
            </a:extLst>
          </p:cNvPr>
          <p:cNvSpPr/>
          <p:nvPr/>
        </p:nvSpPr>
        <p:spPr>
          <a:xfrm>
            <a:off x="2813091" y="2346791"/>
            <a:ext cx="358189" cy="257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9C4F70F-C467-4DFA-BFFB-F46A78D72FC8}"/>
              </a:ext>
            </a:extLst>
          </p:cNvPr>
          <p:cNvSpPr txBox="1"/>
          <p:nvPr/>
        </p:nvSpPr>
        <p:spPr>
          <a:xfrm>
            <a:off x="1088326" y="3343108"/>
            <a:ext cx="16330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„Einheitsquadrat“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107349D8-641E-48BB-9274-62AD6CD13FC4}"/>
              </a:ext>
            </a:extLst>
          </p:cNvPr>
          <p:cNvGraphicFramePr>
            <a:graphicFrameLocks noGrp="1"/>
          </p:cNvGraphicFramePr>
          <p:nvPr/>
        </p:nvGraphicFramePr>
        <p:xfrm>
          <a:off x="5840069" y="1564891"/>
          <a:ext cx="1762125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425">
                  <a:extLst>
                    <a:ext uri="{9D8B030D-6E8A-4147-A177-3AD203B41FA5}">
                      <a16:colId xmlns:a16="http://schemas.microsoft.com/office/drawing/2014/main" val="2154525990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466813248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1037144255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3956050879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2229284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81639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416131909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261847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9939545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3455077760"/>
                  </a:ext>
                </a:extLst>
              </a:tr>
            </a:tbl>
          </a:graphicData>
        </a:graphic>
      </p:graphicFrame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FA0FE18A-DFB0-43BF-BDA9-9666EC22A89A}"/>
              </a:ext>
            </a:extLst>
          </p:cNvPr>
          <p:cNvGraphicFramePr>
            <a:graphicFrameLocks noGrp="1"/>
          </p:cNvGraphicFramePr>
          <p:nvPr/>
        </p:nvGraphicFramePr>
        <p:xfrm>
          <a:off x="5842982" y="3578609"/>
          <a:ext cx="1762125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425">
                  <a:extLst>
                    <a:ext uri="{9D8B030D-6E8A-4147-A177-3AD203B41FA5}">
                      <a16:colId xmlns:a16="http://schemas.microsoft.com/office/drawing/2014/main" val="2154525990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466813248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1037144255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3956050879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2229284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81639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416131909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261847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9939545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3455077760"/>
                  </a:ext>
                </a:extLst>
              </a:tr>
            </a:tbl>
          </a:graphicData>
        </a:graphic>
      </p:graphicFrame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C9744444-EA14-4424-ABA8-55C0396A61D4}"/>
              </a:ext>
            </a:extLst>
          </p:cNvPr>
          <p:cNvSpPr/>
          <p:nvPr/>
        </p:nvSpPr>
        <p:spPr>
          <a:xfrm>
            <a:off x="5267523" y="1613669"/>
            <a:ext cx="358189" cy="257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F92E6377-D79B-4ECB-A4C5-485973A3A51B}"/>
              </a:ext>
            </a:extLst>
          </p:cNvPr>
          <p:cNvSpPr/>
          <p:nvPr/>
        </p:nvSpPr>
        <p:spPr>
          <a:xfrm>
            <a:off x="5377454" y="3657963"/>
            <a:ext cx="358189" cy="257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F62F7CC-E970-4C1F-B174-507DAA3FDC3B}"/>
              </a:ext>
            </a:extLst>
          </p:cNvPr>
          <p:cNvSpPr/>
          <p:nvPr/>
        </p:nvSpPr>
        <p:spPr>
          <a:xfrm>
            <a:off x="7734033" y="1377060"/>
            <a:ext cx="65466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de-DE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E3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567FFD1-5904-4969-9218-3FC54A174376}"/>
              </a:ext>
            </a:extLst>
          </p:cNvPr>
          <p:cNvSpPr/>
          <p:nvPr/>
        </p:nvSpPr>
        <p:spPr>
          <a:xfrm>
            <a:off x="7800283" y="3429000"/>
            <a:ext cx="65466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de-DE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E4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11C7243-57D1-4FE2-A1DA-8B296B2E8472}"/>
              </a:ext>
            </a:extLst>
          </p:cNvPr>
          <p:cNvSpPr txBox="1"/>
          <p:nvPr/>
        </p:nvSpPr>
        <p:spPr>
          <a:xfrm>
            <a:off x="3131808" y="4430207"/>
            <a:ext cx="23405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b="1" dirty="0" err="1"/>
              <a:t>Tongemischgruppen</a:t>
            </a:r>
            <a:r>
              <a:rPr lang="de-DE" sz="1500" b="1" dirty="0"/>
              <a:t>-Größe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A9FD883-335A-42A6-B216-79CE1D6DD29F}"/>
              </a:ext>
            </a:extLst>
          </p:cNvPr>
          <p:cNvSpPr txBox="1"/>
          <p:nvPr/>
        </p:nvSpPr>
        <p:spPr>
          <a:xfrm>
            <a:off x="3420132" y="3358978"/>
            <a:ext cx="16330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„Gruppenquadrat“</a:t>
            </a:r>
          </a:p>
        </p:txBody>
      </p:sp>
      <p:sp>
        <p:nvSpPr>
          <p:cNvPr id="18" name="Gewitterblitz 17"/>
          <p:cNvSpPr/>
          <p:nvPr/>
        </p:nvSpPr>
        <p:spPr>
          <a:xfrm>
            <a:off x="259672" y="1143555"/>
            <a:ext cx="699116" cy="725750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4183840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50BBD025-94FC-49A2-8381-A6F16011271C}"/>
              </a:ext>
            </a:extLst>
          </p:cNvPr>
          <p:cNvGraphicFramePr>
            <a:graphicFrameLocks noGrp="1"/>
          </p:cNvGraphicFramePr>
          <p:nvPr/>
        </p:nvGraphicFramePr>
        <p:xfrm>
          <a:off x="977799" y="1564891"/>
          <a:ext cx="4095750" cy="16730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425">
                  <a:extLst>
                    <a:ext uri="{9D8B030D-6E8A-4147-A177-3AD203B41FA5}">
                      <a16:colId xmlns:a16="http://schemas.microsoft.com/office/drawing/2014/main" val="1431316420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3673096362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543427433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449377027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164691255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134284045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3347489242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556736345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128448786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1661220361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42919756"/>
                    </a:ext>
                  </a:extLst>
                </a:gridCol>
              </a:tblGrid>
              <a:tr h="34508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3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84047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3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23375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3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76645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3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098348"/>
                  </a:ext>
                </a:extLst>
              </a:tr>
              <a:tr h="29921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3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853443"/>
                  </a:ext>
                </a:extLst>
              </a:tr>
            </a:tbl>
          </a:graphicData>
        </a:graphic>
      </p:graphicFrame>
      <p:sp>
        <p:nvSpPr>
          <p:cNvPr id="5" name="Pfeil: nach unten gekrümmt 4">
            <a:extLst>
              <a:ext uri="{FF2B5EF4-FFF2-40B4-BE49-F238E27FC236}">
                <a16:creationId xmlns:a16="http://schemas.microsoft.com/office/drawing/2014/main" id="{A4E57A23-570E-4D0E-BDF4-78D5CDDCB674}"/>
              </a:ext>
            </a:extLst>
          </p:cNvPr>
          <p:cNvSpPr/>
          <p:nvPr/>
        </p:nvSpPr>
        <p:spPr>
          <a:xfrm>
            <a:off x="2175341" y="1267856"/>
            <a:ext cx="366925" cy="21840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chemeClr val="tx1"/>
              </a:solidFill>
            </a:endParaRP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D14A4E1A-AD0B-481D-955A-372BF8079EA1}"/>
              </a:ext>
            </a:extLst>
          </p:cNvPr>
          <p:cNvSpPr/>
          <p:nvPr/>
        </p:nvSpPr>
        <p:spPr>
          <a:xfrm>
            <a:off x="2813091" y="2346791"/>
            <a:ext cx="358189" cy="257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9C4F70F-C467-4DFA-BFFB-F46A78D72FC8}"/>
              </a:ext>
            </a:extLst>
          </p:cNvPr>
          <p:cNvSpPr txBox="1"/>
          <p:nvPr/>
        </p:nvSpPr>
        <p:spPr>
          <a:xfrm>
            <a:off x="1088326" y="3343108"/>
            <a:ext cx="16330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„Einheitsquadrat“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107349D8-641E-48BB-9274-62AD6CD13FC4}"/>
              </a:ext>
            </a:extLst>
          </p:cNvPr>
          <p:cNvGraphicFramePr>
            <a:graphicFrameLocks noGrp="1"/>
          </p:cNvGraphicFramePr>
          <p:nvPr/>
        </p:nvGraphicFramePr>
        <p:xfrm>
          <a:off x="5840069" y="1564891"/>
          <a:ext cx="1762125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425">
                  <a:extLst>
                    <a:ext uri="{9D8B030D-6E8A-4147-A177-3AD203B41FA5}">
                      <a16:colId xmlns:a16="http://schemas.microsoft.com/office/drawing/2014/main" val="2154525990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466813248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1037144255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3956050879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2229284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81639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416131909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261847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9939545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3455077760"/>
                  </a:ext>
                </a:extLst>
              </a:tr>
            </a:tbl>
          </a:graphicData>
        </a:graphic>
      </p:graphicFrame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C9744444-EA14-4424-ABA8-55C0396A61D4}"/>
              </a:ext>
            </a:extLst>
          </p:cNvPr>
          <p:cNvSpPr/>
          <p:nvPr/>
        </p:nvSpPr>
        <p:spPr>
          <a:xfrm>
            <a:off x="5267523" y="1613669"/>
            <a:ext cx="358189" cy="257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2160FA8-9C9B-4B84-A568-91BDAEC37713}"/>
              </a:ext>
            </a:extLst>
          </p:cNvPr>
          <p:cNvSpPr/>
          <p:nvPr/>
        </p:nvSpPr>
        <p:spPr>
          <a:xfrm>
            <a:off x="7734033" y="1377060"/>
            <a:ext cx="65466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de-DE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E5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E8947AD-273F-462D-AF4E-B52ECBBB0C1E}"/>
              </a:ext>
            </a:extLst>
          </p:cNvPr>
          <p:cNvSpPr txBox="1"/>
          <p:nvPr/>
        </p:nvSpPr>
        <p:spPr>
          <a:xfrm>
            <a:off x="3131808" y="4430207"/>
            <a:ext cx="23405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b="1" dirty="0" err="1"/>
              <a:t>Tongemischgruppen</a:t>
            </a:r>
            <a:r>
              <a:rPr lang="de-DE" sz="1500" b="1" dirty="0"/>
              <a:t>-Größe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5079D85-4115-4938-B411-860F2FEB13DF}"/>
              </a:ext>
            </a:extLst>
          </p:cNvPr>
          <p:cNvSpPr txBox="1"/>
          <p:nvPr/>
        </p:nvSpPr>
        <p:spPr>
          <a:xfrm>
            <a:off x="3420132" y="3358978"/>
            <a:ext cx="16330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„Gruppenquadrat“</a:t>
            </a:r>
          </a:p>
        </p:txBody>
      </p:sp>
      <p:sp>
        <p:nvSpPr>
          <p:cNvPr id="11" name="Gewitterblitz 10"/>
          <p:cNvSpPr/>
          <p:nvPr/>
        </p:nvSpPr>
        <p:spPr>
          <a:xfrm>
            <a:off x="259672" y="1143555"/>
            <a:ext cx="699116" cy="725750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684770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50BBD025-94FC-49A2-8381-A6F16011271C}"/>
              </a:ext>
            </a:extLst>
          </p:cNvPr>
          <p:cNvGraphicFramePr>
            <a:graphicFrameLocks noGrp="1"/>
          </p:cNvGraphicFramePr>
          <p:nvPr/>
        </p:nvGraphicFramePr>
        <p:xfrm>
          <a:off x="977799" y="1564891"/>
          <a:ext cx="4095750" cy="16730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425">
                  <a:extLst>
                    <a:ext uri="{9D8B030D-6E8A-4147-A177-3AD203B41FA5}">
                      <a16:colId xmlns:a16="http://schemas.microsoft.com/office/drawing/2014/main" val="1431316420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3673096362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543427433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449377027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164691255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134284045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3347489242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556736345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128448786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1661220361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42919756"/>
                    </a:ext>
                  </a:extLst>
                </a:gridCol>
              </a:tblGrid>
              <a:tr h="34508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3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84047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23375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76645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3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098348"/>
                  </a:ext>
                </a:extLst>
              </a:tr>
              <a:tr h="29921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3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853443"/>
                  </a:ext>
                </a:extLst>
              </a:tr>
            </a:tbl>
          </a:graphicData>
        </a:graphic>
      </p:graphicFrame>
      <p:sp>
        <p:nvSpPr>
          <p:cNvPr id="5" name="Pfeil: nach unten gekrümmt 4">
            <a:extLst>
              <a:ext uri="{FF2B5EF4-FFF2-40B4-BE49-F238E27FC236}">
                <a16:creationId xmlns:a16="http://schemas.microsoft.com/office/drawing/2014/main" id="{A4E57A23-570E-4D0E-BDF4-78D5CDDCB674}"/>
              </a:ext>
            </a:extLst>
          </p:cNvPr>
          <p:cNvSpPr/>
          <p:nvPr/>
        </p:nvSpPr>
        <p:spPr>
          <a:xfrm rot="15890672">
            <a:off x="491160" y="2182985"/>
            <a:ext cx="366925" cy="21840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chemeClr val="tx1"/>
              </a:solidFill>
            </a:endParaRP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D14A4E1A-AD0B-481D-955A-372BF8079EA1}"/>
              </a:ext>
            </a:extLst>
          </p:cNvPr>
          <p:cNvSpPr/>
          <p:nvPr/>
        </p:nvSpPr>
        <p:spPr>
          <a:xfrm>
            <a:off x="2813091" y="2346791"/>
            <a:ext cx="358189" cy="257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9C4F70F-C467-4DFA-BFFB-F46A78D72FC8}"/>
              </a:ext>
            </a:extLst>
          </p:cNvPr>
          <p:cNvSpPr txBox="1"/>
          <p:nvPr/>
        </p:nvSpPr>
        <p:spPr>
          <a:xfrm>
            <a:off x="1088326" y="3343108"/>
            <a:ext cx="16330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„Einheitsquadrat“</a:t>
            </a: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C9744444-EA14-4424-ABA8-55C0396A61D4}"/>
              </a:ext>
            </a:extLst>
          </p:cNvPr>
          <p:cNvSpPr/>
          <p:nvPr/>
        </p:nvSpPr>
        <p:spPr>
          <a:xfrm>
            <a:off x="5267523" y="1613669"/>
            <a:ext cx="358189" cy="257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2BC8524-B0C9-498F-B779-0E5F53975F73}"/>
              </a:ext>
            </a:extLst>
          </p:cNvPr>
          <p:cNvSpPr txBox="1"/>
          <p:nvPr/>
        </p:nvSpPr>
        <p:spPr>
          <a:xfrm>
            <a:off x="2764883" y="4417102"/>
            <a:ext cx="24101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b="1" dirty="0"/>
              <a:t>Zuordnung von Klangfarben zu den Gruppen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8E64503-618F-4FCE-AEBB-407D80D9BEDA}"/>
              </a:ext>
            </a:extLst>
          </p:cNvPr>
          <p:cNvSpPr/>
          <p:nvPr/>
        </p:nvSpPr>
        <p:spPr>
          <a:xfrm>
            <a:off x="8214529" y="1396281"/>
            <a:ext cx="65466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de-DE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E5</a:t>
            </a: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76A0B091-50E6-4EB3-9AA8-1397AFDB5283}"/>
              </a:ext>
            </a:extLst>
          </p:cNvPr>
          <p:cNvGraphicFramePr>
            <a:graphicFrameLocks noGrp="1"/>
          </p:cNvGraphicFramePr>
          <p:nvPr/>
        </p:nvGraphicFramePr>
        <p:xfrm>
          <a:off x="5817440" y="1564891"/>
          <a:ext cx="2143125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425">
                  <a:extLst>
                    <a:ext uri="{9D8B030D-6E8A-4147-A177-3AD203B41FA5}">
                      <a16:colId xmlns:a16="http://schemas.microsoft.com/office/drawing/2014/main" val="1009026574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6495590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3022283447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3608529663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941708619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1388134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4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46316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47913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93584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4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2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58779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4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1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102660"/>
                  </a:ext>
                </a:extLst>
              </a:tr>
            </a:tbl>
          </a:graphicData>
        </a:graphic>
      </p:graphicFrame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07267F62-312B-4A97-A69B-C21410972758}"/>
              </a:ext>
            </a:extLst>
          </p:cNvPr>
          <p:cNvGraphicFramePr>
            <a:graphicFrameLocks noGrp="1"/>
          </p:cNvGraphicFramePr>
          <p:nvPr/>
        </p:nvGraphicFramePr>
        <p:xfrm>
          <a:off x="5867976" y="3668156"/>
          <a:ext cx="2143125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425">
                  <a:extLst>
                    <a:ext uri="{9D8B030D-6E8A-4147-A177-3AD203B41FA5}">
                      <a16:colId xmlns:a16="http://schemas.microsoft.com/office/drawing/2014/main" val="4151623882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4060246924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210462382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857551283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86634271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937760265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4221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87409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5226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26516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572" marR="3572" marT="357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662683"/>
                  </a:ext>
                </a:extLst>
              </a:tr>
            </a:tbl>
          </a:graphicData>
        </a:graphic>
      </p:graphicFrame>
      <p:sp>
        <p:nvSpPr>
          <p:cNvPr id="16" name="Rechteck 15">
            <a:extLst>
              <a:ext uri="{FF2B5EF4-FFF2-40B4-BE49-F238E27FC236}">
                <a16:creationId xmlns:a16="http://schemas.microsoft.com/office/drawing/2014/main" id="{1A0C920D-EDA2-4E7B-AEDD-0DEE19313169}"/>
              </a:ext>
            </a:extLst>
          </p:cNvPr>
          <p:cNvSpPr/>
          <p:nvPr/>
        </p:nvSpPr>
        <p:spPr>
          <a:xfrm>
            <a:off x="8337566" y="3528667"/>
            <a:ext cx="65466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de-DE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E4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B111A63-A3C9-4C81-B937-768502EEBFD0}"/>
              </a:ext>
            </a:extLst>
          </p:cNvPr>
          <p:cNvSpPr txBox="1"/>
          <p:nvPr/>
        </p:nvSpPr>
        <p:spPr>
          <a:xfrm>
            <a:off x="3420131" y="3358978"/>
            <a:ext cx="17548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„Klangfarbenquadrat“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7CA5BAF-A4E2-4D5A-B673-B0B1925DE950}"/>
              </a:ext>
            </a:extLst>
          </p:cNvPr>
          <p:cNvSpPr/>
          <p:nvPr/>
        </p:nvSpPr>
        <p:spPr>
          <a:xfrm>
            <a:off x="5817439" y="1377061"/>
            <a:ext cx="2948851" cy="19394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Gewitterblitz 13"/>
          <p:cNvSpPr/>
          <p:nvPr/>
        </p:nvSpPr>
        <p:spPr>
          <a:xfrm>
            <a:off x="259672" y="1143555"/>
            <a:ext cx="699116" cy="725750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1285204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C8E64503-618F-4FCE-AEBB-407D80D9BEDA}"/>
              </a:ext>
            </a:extLst>
          </p:cNvPr>
          <p:cNvSpPr/>
          <p:nvPr/>
        </p:nvSpPr>
        <p:spPr>
          <a:xfrm>
            <a:off x="247019" y="1022003"/>
            <a:ext cx="65466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de-DE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E5</a:t>
            </a:r>
          </a:p>
        </p:txBody>
      </p:sp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BA93C0AB-FCED-4D07-878C-53F19E5FEF3A}"/>
              </a:ext>
            </a:extLst>
          </p:cNvPr>
          <p:cNvSpPr/>
          <p:nvPr/>
        </p:nvSpPr>
        <p:spPr>
          <a:xfrm>
            <a:off x="1943828" y="3133058"/>
            <a:ext cx="253353" cy="327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18C46BBB-2AC3-4CCA-8F44-8ABEE1580A35}"/>
              </a:ext>
            </a:extLst>
          </p:cNvPr>
          <p:cNvGraphicFramePr>
            <a:graphicFrameLocks noGrp="1"/>
          </p:cNvGraphicFramePr>
          <p:nvPr/>
        </p:nvGraphicFramePr>
        <p:xfrm>
          <a:off x="768432" y="4068464"/>
          <a:ext cx="7886695" cy="11253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1955">
                  <a:extLst>
                    <a:ext uri="{9D8B030D-6E8A-4147-A177-3AD203B41FA5}">
                      <a16:colId xmlns:a16="http://schemas.microsoft.com/office/drawing/2014/main" val="2411460296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1686308255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526354755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868923246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436979048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997123535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412405183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2509618447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376466739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1908244082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2002662490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797748712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2266681470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1853926036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2257780275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454105904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1194083213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1355783738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2834315180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544291600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661831421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1519027123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1807469115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907570850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506532577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2983189795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106426325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3397430784"/>
                    </a:ext>
                  </a:extLst>
                </a:gridCol>
                <a:gridCol w="271955">
                  <a:extLst>
                    <a:ext uri="{9D8B030D-6E8A-4147-A177-3AD203B41FA5}">
                      <a16:colId xmlns:a16="http://schemas.microsoft.com/office/drawing/2014/main" val="2959413134"/>
                    </a:ext>
                  </a:extLst>
                </a:gridCol>
              </a:tblGrid>
              <a:tr h="22506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2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3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4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1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945098"/>
                  </a:ext>
                </a:extLst>
              </a:tr>
              <a:tr h="22506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2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3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4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353007"/>
                  </a:ext>
                </a:extLst>
              </a:tr>
              <a:tr h="22506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2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3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4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1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492181"/>
                  </a:ext>
                </a:extLst>
              </a:tr>
              <a:tr h="22506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4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1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2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  <a:latin typeface="+mn-lt"/>
                        </a:rPr>
                        <a:t>3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063295"/>
                  </a:ext>
                </a:extLst>
              </a:tr>
              <a:tr h="22506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3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4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2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517" marR="3517" marT="351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792941"/>
                  </a:ext>
                </a:extLst>
              </a:tr>
            </a:tbl>
          </a:graphicData>
        </a:graphic>
      </p:graphicFrame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50B8CE5F-2D14-4701-A3CD-7D2C3A86AA74}"/>
              </a:ext>
            </a:extLst>
          </p:cNvPr>
          <p:cNvGraphicFramePr>
            <a:graphicFrameLocks noGrp="1"/>
          </p:cNvGraphicFramePr>
          <p:nvPr/>
        </p:nvGraphicFramePr>
        <p:xfrm>
          <a:off x="1236036" y="1168148"/>
          <a:ext cx="1762125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425">
                  <a:extLst>
                    <a:ext uri="{9D8B030D-6E8A-4147-A177-3AD203B41FA5}">
                      <a16:colId xmlns:a16="http://schemas.microsoft.com/office/drawing/2014/main" val="2154525990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466813248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1037144255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3956050879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2229284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81639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416131909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261847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9939545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3455077760"/>
                  </a:ext>
                </a:extLst>
              </a:tr>
            </a:tbl>
          </a:graphicData>
        </a:graphic>
      </p:graphicFrame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6FAF984E-93AD-475B-9DDE-0E0B26C365B4}"/>
              </a:ext>
            </a:extLst>
          </p:cNvPr>
          <p:cNvGraphicFramePr>
            <a:graphicFrameLocks noGrp="1"/>
          </p:cNvGraphicFramePr>
          <p:nvPr/>
        </p:nvGraphicFramePr>
        <p:xfrm>
          <a:off x="3119073" y="1184195"/>
          <a:ext cx="392922" cy="16984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2922">
                  <a:extLst>
                    <a:ext uri="{9D8B030D-6E8A-4147-A177-3AD203B41FA5}">
                      <a16:colId xmlns:a16="http://schemas.microsoft.com/office/drawing/2014/main" val="2352343481"/>
                    </a:ext>
                  </a:extLst>
                </a:gridCol>
              </a:tblGrid>
              <a:tr h="33969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774883"/>
                  </a:ext>
                </a:extLst>
              </a:tr>
              <a:tr h="33969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883416"/>
                  </a:ext>
                </a:extLst>
              </a:tr>
              <a:tr h="33969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4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123339"/>
                  </a:ext>
                </a:extLst>
              </a:tr>
              <a:tr h="33969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310980"/>
                  </a:ext>
                </a:extLst>
              </a:tr>
              <a:tr h="33969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85202"/>
                  </a:ext>
                </a:extLst>
              </a:tr>
            </a:tbl>
          </a:graphicData>
        </a:graphic>
      </p:graphicFrame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7CE7C9A1-6633-4E8C-8214-457A5D280955}"/>
              </a:ext>
            </a:extLst>
          </p:cNvPr>
          <p:cNvGraphicFramePr>
            <a:graphicFrameLocks noGrp="1"/>
          </p:cNvGraphicFramePr>
          <p:nvPr/>
        </p:nvGraphicFramePr>
        <p:xfrm>
          <a:off x="381331" y="4050794"/>
          <a:ext cx="276225" cy="1143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225">
                  <a:extLst>
                    <a:ext uri="{9D8B030D-6E8A-4147-A177-3AD203B41FA5}">
                      <a16:colId xmlns:a16="http://schemas.microsoft.com/office/drawing/2014/main" val="903574556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40864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4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599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3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16209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effectLst/>
                        </a:rPr>
                        <a:t>2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51316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693991"/>
                  </a:ext>
                </a:extLst>
              </a:tr>
            </a:tbl>
          </a:graphicData>
        </a:graphic>
      </p:graphicFrame>
      <p:sp>
        <p:nvSpPr>
          <p:cNvPr id="18" name="Textfeld 17">
            <a:extLst>
              <a:ext uri="{FF2B5EF4-FFF2-40B4-BE49-F238E27FC236}">
                <a16:creationId xmlns:a16="http://schemas.microsoft.com/office/drawing/2014/main" id="{C69AD652-FA6B-4CA5-828A-65318B45A7D7}"/>
              </a:ext>
            </a:extLst>
          </p:cNvPr>
          <p:cNvSpPr txBox="1"/>
          <p:nvPr/>
        </p:nvSpPr>
        <p:spPr>
          <a:xfrm>
            <a:off x="3182929" y="3352344"/>
            <a:ext cx="334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„Partitur“ von Teil 1 der Studie II: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513B58F-A58A-4399-9CAB-3AD2A60C0368}"/>
              </a:ext>
            </a:extLst>
          </p:cNvPr>
          <p:cNvSpPr/>
          <p:nvPr/>
        </p:nvSpPr>
        <p:spPr>
          <a:xfrm>
            <a:off x="246618" y="3871276"/>
            <a:ext cx="8629469" cy="152011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534B5D1-F542-451C-A37D-30E8E07C61BE}"/>
              </a:ext>
            </a:extLst>
          </p:cNvPr>
          <p:cNvSpPr/>
          <p:nvPr/>
        </p:nvSpPr>
        <p:spPr>
          <a:xfrm>
            <a:off x="768432" y="1020915"/>
            <a:ext cx="2948851" cy="19394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Gewitterblitz 10"/>
          <p:cNvSpPr/>
          <p:nvPr/>
        </p:nvSpPr>
        <p:spPr>
          <a:xfrm rot="5780647">
            <a:off x="4887158" y="1083631"/>
            <a:ext cx="699116" cy="725750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238902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479410-9194-4D36-9432-0083513E0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60848"/>
            <a:ext cx="8164012" cy="2653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9A76490-20DB-40B4-8322-9CEA6C44BFA7}"/>
              </a:ext>
            </a:extLst>
          </p:cNvPr>
          <p:cNvSpPr txBox="1"/>
          <p:nvPr/>
        </p:nvSpPr>
        <p:spPr>
          <a:xfrm>
            <a:off x="467544" y="1052736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… aus Pierre Schaeffer: </a:t>
            </a:r>
            <a:r>
              <a:rPr lang="fr-FR" i="1" dirty="0"/>
              <a:t>À la recherche de la musique concrète</a:t>
            </a:r>
            <a:r>
              <a:rPr lang="fr-FR" dirty="0"/>
              <a:t>, Paris, Éditions du Seuil, 1952 (</a:t>
            </a:r>
            <a:r>
              <a:rPr lang="fr-FR" dirty="0" err="1"/>
              <a:t>englische</a:t>
            </a:r>
            <a:r>
              <a:rPr lang="fr-FR" dirty="0"/>
              <a:t> Version).</a:t>
            </a:r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2D772D3-701D-44AD-B68E-92B673D5B7A4}"/>
              </a:ext>
            </a:extLst>
          </p:cNvPr>
          <p:cNvSpPr txBox="1">
            <a:spLocks/>
          </p:cNvSpPr>
          <p:nvPr/>
        </p:nvSpPr>
        <p:spPr>
          <a:xfrm>
            <a:off x="1907704" y="332656"/>
            <a:ext cx="4690864" cy="490066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/>
              <a:t>1. Musique </a:t>
            </a:r>
            <a:r>
              <a:rPr lang="de-DE" sz="3600" dirty="0" err="1"/>
              <a:t>concrète</a:t>
            </a:r>
            <a:r>
              <a:rPr lang="de-DE" sz="3600" dirty="0"/>
              <a:t> (Pariser Schule)</a:t>
            </a:r>
          </a:p>
        </p:txBody>
      </p:sp>
    </p:spTree>
    <p:extLst>
      <p:ext uri="{BB962C8B-B14F-4D97-AF65-F5344CB8AC3E}">
        <p14:creationId xmlns:p14="http://schemas.microsoft.com/office/powerpoint/2010/main" val="1346652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490439F7-64F8-40D2-A99A-E663C438AECC}"/>
              </a:ext>
            </a:extLst>
          </p:cNvPr>
          <p:cNvSpPr/>
          <p:nvPr/>
        </p:nvSpPr>
        <p:spPr>
          <a:xfrm>
            <a:off x="1691691" y="3143287"/>
            <a:ext cx="629014" cy="2620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B44AD48-0BFE-4353-89CD-071A5209A8AB}"/>
              </a:ext>
            </a:extLst>
          </p:cNvPr>
          <p:cNvSpPr txBox="1"/>
          <p:nvPr/>
        </p:nvSpPr>
        <p:spPr>
          <a:xfrm>
            <a:off x="2483768" y="2420888"/>
            <a:ext cx="2920992" cy="13388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sz="1350" dirty="0"/>
              <a:t>Und nun dieselbe Prozedur für</a:t>
            </a:r>
          </a:p>
          <a:p>
            <a:endParaRPr lang="de-DE" sz="1350" dirty="0"/>
          </a:p>
          <a:p>
            <a:r>
              <a:rPr lang="de-DE" dirty="0"/>
              <a:t>Dauern der Tongemische </a:t>
            </a:r>
          </a:p>
          <a:p>
            <a:pPr algn="ctr"/>
            <a:r>
              <a:rPr lang="de-DE" dirty="0"/>
              <a:t>und</a:t>
            </a:r>
          </a:p>
          <a:p>
            <a:r>
              <a:rPr lang="de-DE" dirty="0"/>
              <a:t>Lautstärken der Tongemische</a:t>
            </a:r>
          </a:p>
        </p:txBody>
      </p:sp>
      <p:sp>
        <p:nvSpPr>
          <p:cNvPr id="6" name="Gewitterblitz 5"/>
          <p:cNvSpPr/>
          <p:nvPr/>
        </p:nvSpPr>
        <p:spPr>
          <a:xfrm>
            <a:off x="435389" y="2405411"/>
            <a:ext cx="699116" cy="725750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021EA7F-98EE-4E5E-89DD-9E2FDF1D2F68}"/>
              </a:ext>
            </a:extLst>
          </p:cNvPr>
          <p:cNvSpPr txBox="1"/>
          <p:nvPr/>
        </p:nvSpPr>
        <p:spPr>
          <a:xfrm>
            <a:off x="323528" y="609229"/>
            <a:ext cx="74651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b="1" dirty="0"/>
              <a:t>Karlheinz Stockhausens „Elektronische Studie II“</a:t>
            </a:r>
          </a:p>
        </p:txBody>
      </p:sp>
    </p:spTree>
    <p:extLst>
      <p:ext uri="{BB962C8B-B14F-4D97-AF65-F5344CB8AC3E}">
        <p14:creationId xmlns:p14="http://schemas.microsoft.com/office/powerpoint/2010/main" val="546901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F241494-3BFF-49EB-9B9C-07DE6A185C2D}"/>
              </a:ext>
            </a:extLst>
          </p:cNvPr>
          <p:cNvSpPr txBox="1"/>
          <p:nvPr/>
        </p:nvSpPr>
        <p:spPr>
          <a:xfrm>
            <a:off x="899592" y="630932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3"/>
              </a:rPr>
              <a:t>https://www.youtube.com/watch?v=DgvIli0UWxc</a:t>
            </a:r>
            <a:r>
              <a:rPr lang="de-DE" dirty="0"/>
              <a:t> </a:t>
            </a:r>
          </a:p>
        </p:txBody>
      </p:sp>
      <p:pic>
        <p:nvPicPr>
          <p:cNvPr id="3" name="Onlinemedien 2" title="Studie 2 Analyse">
            <a:hlinkClick r:id="" action="ppaction://media"/>
            <a:extLst>
              <a:ext uri="{FF2B5EF4-FFF2-40B4-BE49-F238E27FC236}">
                <a16:creationId xmlns:a16="http://schemas.microsoft.com/office/drawing/2014/main" id="{A4962D85-EAAE-4874-ADE6-C431D5228B6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1562" y="1576526"/>
            <a:ext cx="7901763" cy="446449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FE64227-928C-419F-B935-25AC387DA7B4}"/>
              </a:ext>
            </a:extLst>
          </p:cNvPr>
          <p:cNvSpPr txBox="1"/>
          <p:nvPr/>
        </p:nvSpPr>
        <p:spPr>
          <a:xfrm>
            <a:off x="323528" y="609229"/>
            <a:ext cx="74651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b="1" dirty="0"/>
              <a:t>Karlheinz Stockhausens „Elektronische Studie II“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1F016473-1AE2-4C4C-B723-EC97FE61EEDB}"/>
              </a:ext>
            </a:extLst>
          </p:cNvPr>
          <p:cNvSpPr txBox="1">
            <a:spLocks/>
          </p:cNvSpPr>
          <p:nvPr/>
        </p:nvSpPr>
        <p:spPr>
          <a:xfrm>
            <a:off x="971600" y="404664"/>
            <a:ext cx="5832648" cy="490066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/>
              <a:t>3. Elektronische Komposition mit Sprache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083FB07-1E35-4768-BFFF-80157F3EC40C}"/>
              </a:ext>
            </a:extLst>
          </p:cNvPr>
          <p:cNvSpPr txBox="1"/>
          <p:nvPr/>
        </p:nvSpPr>
        <p:spPr>
          <a:xfrm>
            <a:off x="899592" y="121864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Sprache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BB00682-32F6-4F24-BD06-5A676C4B49E5}"/>
              </a:ext>
            </a:extLst>
          </p:cNvPr>
          <p:cNvSpPr txBox="1"/>
          <p:nvPr/>
        </p:nvSpPr>
        <p:spPr>
          <a:xfrm>
            <a:off x="2627784" y="121864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„konkretes Material“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C914AEA-6BA0-4C3F-B021-43737CD6F430}"/>
              </a:ext>
            </a:extLst>
          </p:cNvPr>
          <p:cNvSpPr txBox="1"/>
          <p:nvPr/>
        </p:nvSpPr>
        <p:spPr>
          <a:xfrm>
            <a:off x="2699792" y="213285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„wissenschaftliche Analyse“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F0B76DF-95CE-467E-89C5-D8D7BC861AE3}"/>
              </a:ext>
            </a:extLst>
          </p:cNvPr>
          <p:cNvSpPr txBox="1"/>
          <p:nvPr/>
        </p:nvSpPr>
        <p:spPr>
          <a:xfrm>
            <a:off x="480541" y="2862630"/>
            <a:ext cx="2939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(synthetisches) Klangmaterial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40FE44D-D718-4D2B-A98E-12C9F76DF60E}"/>
              </a:ext>
            </a:extLst>
          </p:cNvPr>
          <p:cNvSpPr txBox="1"/>
          <p:nvPr/>
        </p:nvSpPr>
        <p:spPr>
          <a:xfrm>
            <a:off x="4867386" y="2836477"/>
            <a:ext cx="2582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(semantische) Bedeutung</a:t>
            </a:r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AD4340EF-591F-43E1-8ADF-0AD6D8D60560}"/>
              </a:ext>
            </a:extLst>
          </p:cNvPr>
          <p:cNvSpPr/>
          <p:nvPr/>
        </p:nvSpPr>
        <p:spPr>
          <a:xfrm>
            <a:off x="2114734" y="1276663"/>
            <a:ext cx="432048" cy="311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: nach unten 17">
            <a:extLst>
              <a:ext uri="{FF2B5EF4-FFF2-40B4-BE49-F238E27FC236}">
                <a16:creationId xmlns:a16="http://schemas.microsoft.com/office/drawing/2014/main" id="{E3F836F1-2A92-472D-B53F-5F156B7F5C41}"/>
              </a:ext>
            </a:extLst>
          </p:cNvPr>
          <p:cNvSpPr/>
          <p:nvPr/>
        </p:nvSpPr>
        <p:spPr>
          <a:xfrm>
            <a:off x="3419872" y="1628800"/>
            <a:ext cx="360040" cy="4539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BF7DF664-205F-477A-8B52-08EDA949C477}"/>
              </a:ext>
            </a:extLst>
          </p:cNvPr>
          <p:cNvCxnSpPr>
            <a:endCxn id="14" idx="0"/>
          </p:cNvCxnSpPr>
          <p:nvPr/>
        </p:nvCxnSpPr>
        <p:spPr>
          <a:xfrm flipH="1">
            <a:off x="1950207" y="2565133"/>
            <a:ext cx="1269134" cy="297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2A47B11D-3E2F-4E7B-9DC0-4228FC623F15}"/>
              </a:ext>
            </a:extLst>
          </p:cNvPr>
          <p:cNvCxnSpPr>
            <a:cxnSpLocks/>
          </p:cNvCxnSpPr>
          <p:nvPr/>
        </p:nvCxnSpPr>
        <p:spPr>
          <a:xfrm>
            <a:off x="4355976" y="2551530"/>
            <a:ext cx="1131617" cy="2849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642D0869-4201-4335-80D2-3978A1EA0948}"/>
              </a:ext>
            </a:extLst>
          </p:cNvPr>
          <p:cNvSpPr txBox="1"/>
          <p:nvPr/>
        </p:nvSpPr>
        <p:spPr>
          <a:xfrm flipH="1">
            <a:off x="2947937" y="3681080"/>
            <a:ext cx="1704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„Komposition“</a:t>
            </a:r>
          </a:p>
        </p:txBody>
      </p:sp>
      <p:sp>
        <p:nvSpPr>
          <p:cNvPr id="25" name="Pfeil: nach unten 24">
            <a:extLst>
              <a:ext uri="{FF2B5EF4-FFF2-40B4-BE49-F238E27FC236}">
                <a16:creationId xmlns:a16="http://schemas.microsoft.com/office/drawing/2014/main" id="{D5D3D2CD-9B6A-4A63-882D-ED6B28ADA524}"/>
              </a:ext>
            </a:extLst>
          </p:cNvPr>
          <p:cNvSpPr/>
          <p:nvPr/>
        </p:nvSpPr>
        <p:spPr>
          <a:xfrm>
            <a:off x="3515442" y="3176920"/>
            <a:ext cx="360040" cy="4539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5963E35-6AB4-43F5-8978-0A75B99DDD88}"/>
              </a:ext>
            </a:extLst>
          </p:cNvPr>
          <p:cNvSpPr txBox="1"/>
          <p:nvPr/>
        </p:nvSpPr>
        <p:spPr>
          <a:xfrm>
            <a:off x="480541" y="4506615"/>
            <a:ext cx="235455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Ästhetische Bedeutung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348D362-303C-4064-9D8D-2455635AF2CA}"/>
              </a:ext>
            </a:extLst>
          </p:cNvPr>
          <p:cNvSpPr txBox="1"/>
          <p:nvPr/>
        </p:nvSpPr>
        <p:spPr>
          <a:xfrm>
            <a:off x="4900296" y="4487734"/>
            <a:ext cx="211179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Konkrete Bedeutung</a:t>
            </a: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D50FDC9D-5556-47B7-B025-17F1A3EA1B58}"/>
              </a:ext>
            </a:extLst>
          </p:cNvPr>
          <p:cNvCxnSpPr>
            <a:cxnSpLocks/>
          </p:cNvCxnSpPr>
          <p:nvPr/>
        </p:nvCxnSpPr>
        <p:spPr>
          <a:xfrm flipH="1">
            <a:off x="1673497" y="4137283"/>
            <a:ext cx="1561530" cy="297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6FAA30DF-97AC-41C6-8108-CD1DF597E6F1}"/>
              </a:ext>
            </a:extLst>
          </p:cNvPr>
          <p:cNvCxnSpPr>
            <a:cxnSpLocks/>
          </p:cNvCxnSpPr>
          <p:nvPr/>
        </p:nvCxnSpPr>
        <p:spPr>
          <a:xfrm>
            <a:off x="4355976" y="4118402"/>
            <a:ext cx="1131617" cy="2849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feil: nach links und rechts 30">
            <a:extLst>
              <a:ext uri="{FF2B5EF4-FFF2-40B4-BE49-F238E27FC236}">
                <a16:creationId xmlns:a16="http://schemas.microsoft.com/office/drawing/2014/main" id="{9C5D4587-0874-4C9A-9A74-985C6EE0BA50}"/>
              </a:ext>
            </a:extLst>
          </p:cNvPr>
          <p:cNvSpPr/>
          <p:nvPr/>
        </p:nvSpPr>
        <p:spPr>
          <a:xfrm>
            <a:off x="3235594" y="4581128"/>
            <a:ext cx="1008112" cy="258292"/>
          </a:xfrm>
          <a:prstGeom prst="left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539552" y="1484784"/>
            <a:ext cx="8280920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dirty="0"/>
              <a:t>1. Signale mit harmonischem Spektrum:</a:t>
            </a:r>
          </a:p>
          <a:p>
            <a:endParaRPr lang="de-DE" dirty="0"/>
          </a:p>
          <a:p>
            <a:r>
              <a:rPr lang="de-DE" b="1" dirty="0">
                <a:solidFill>
                  <a:schemeClr val="accent2"/>
                </a:solidFill>
              </a:rPr>
              <a:t>m, l, n, </a:t>
            </a:r>
            <a:r>
              <a:rPr lang="de-DE" b="1" dirty="0" err="1">
                <a:solidFill>
                  <a:schemeClr val="accent2"/>
                </a:solidFill>
              </a:rPr>
              <a:t>ng</a:t>
            </a:r>
            <a:r>
              <a:rPr lang="de-DE" dirty="0"/>
              <a:t> = sinustonartig, wenig Obertöne</a:t>
            </a:r>
          </a:p>
          <a:p>
            <a:endParaRPr lang="de-DE" dirty="0"/>
          </a:p>
          <a:p>
            <a:r>
              <a:rPr lang="de-DE" b="1" dirty="0">
                <a:solidFill>
                  <a:schemeClr val="accent2"/>
                </a:solidFill>
              </a:rPr>
              <a:t>Vokale u, o, a, e, i </a:t>
            </a:r>
            <a:r>
              <a:rPr lang="de-DE" dirty="0"/>
              <a:t> = reiches Obertonspektrum, Formanten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39552" y="3212976"/>
            <a:ext cx="8280920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dirty="0"/>
              <a:t>2. Signale mit Geräuschspektrum:</a:t>
            </a:r>
          </a:p>
          <a:p>
            <a:endParaRPr lang="de-DE" dirty="0"/>
          </a:p>
          <a:p>
            <a:r>
              <a:rPr lang="de-DE" b="1" dirty="0">
                <a:solidFill>
                  <a:schemeClr val="accent2"/>
                </a:solidFill>
              </a:rPr>
              <a:t>s, </a:t>
            </a:r>
            <a:r>
              <a:rPr lang="de-DE" b="1" dirty="0" err="1">
                <a:solidFill>
                  <a:schemeClr val="accent2"/>
                </a:solidFill>
              </a:rPr>
              <a:t>sch</a:t>
            </a:r>
            <a:r>
              <a:rPr lang="de-DE" b="1" dirty="0">
                <a:solidFill>
                  <a:schemeClr val="accent2"/>
                </a:solidFill>
              </a:rPr>
              <a:t>, j, w </a:t>
            </a:r>
            <a:r>
              <a:rPr lang="de-DE" dirty="0">
                <a:solidFill>
                  <a:schemeClr val="accent2"/>
                </a:solidFill>
              </a:rPr>
              <a:t>(stimmhaft)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dirty="0"/>
              <a:t>= obertonartige Geräuschmaxima</a:t>
            </a:r>
          </a:p>
          <a:p>
            <a:endParaRPr lang="de-DE" dirty="0"/>
          </a:p>
          <a:p>
            <a:r>
              <a:rPr lang="de-DE" b="1" dirty="0">
                <a:solidFill>
                  <a:schemeClr val="accent2"/>
                </a:solidFill>
              </a:rPr>
              <a:t>s, </a:t>
            </a:r>
            <a:r>
              <a:rPr lang="de-DE" b="1" dirty="0" err="1">
                <a:solidFill>
                  <a:schemeClr val="accent2"/>
                </a:solidFill>
              </a:rPr>
              <a:t>sch</a:t>
            </a:r>
            <a:r>
              <a:rPr lang="de-DE" b="1" dirty="0">
                <a:solidFill>
                  <a:schemeClr val="accent2"/>
                </a:solidFill>
              </a:rPr>
              <a:t>, (a)</a:t>
            </a:r>
            <a:r>
              <a:rPr lang="de-DE" b="1" dirty="0" err="1">
                <a:solidFill>
                  <a:schemeClr val="accent2"/>
                </a:solidFill>
              </a:rPr>
              <a:t>ch</a:t>
            </a:r>
            <a:r>
              <a:rPr lang="de-DE" b="1" dirty="0">
                <a:solidFill>
                  <a:schemeClr val="accent2"/>
                </a:solidFill>
              </a:rPr>
              <a:t>, (i)</a:t>
            </a:r>
            <a:r>
              <a:rPr lang="de-DE" b="1" dirty="0" err="1">
                <a:solidFill>
                  <a:schemeClr val="accent2"/>
                </a:solidFill>
              </a:rPr>
              <a:t>ch</a:t>
            </a:r>
            <a:r>
              <a:rPr lang="de-DE" b="1" dirty="0">
                <a:solidFill>
                  <a:schemeClr val="accent2"/>
                </a:solidFill>
              </a:rPr>
              <a:t>, f</a:t>
            </a:r>
            <a:r>
              <a:rPr lang="de-DE" dirty="0"/>
              <a:t> </a:t>
            </a:r>
            <a:r>
              <a:rPr lang="de-DE" dirty="0">
                <a:solidFill>
                  <a:schemeClr val="accent2"/>
                </a:solidFill>
              </a:rPr>
              <a:t>(stimmlos)</a:t>
            </a:r>
            <a:r>
              <a:rPr lang="de-DE" dirty="0"/>
              <a:t> = obertonfreies Spektrum, mit einem </a:t>
            </a:r>
            <a:r>
              <a:rPr lang="de-DE" dirty="0" err="1"/>
              <a:t>Formantbereich</a:t>
            </a:r>
            <a:endParaRPr lang="de-DE" dirty="0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39552" y="4941168"/>
            <a:ext cx="8093075" cy="1512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dirty="0"/>
              <a:t>3. Kurzgeräusche (Impulse) – Dauer ca. 0,1 sec:</a:t>
            </a:r>
          </a:p>
          <a:p>
            <a:endParaRPr lang="de-DE" dirty="0"/>
          </a:p>
          <a:p>
            <a:r>
              <a:rPr lang="de-DE" b="1" dirty="0">
                <a:solidFill>
                  <a:schemeClr val="accent2"/>
                </a:solidFill>
              </a:rPr>
              <a:t>b, d, g </a:t>
            </a:r>
            <a:r>
              <a:rPr lang="de-DE" dirty="0">
                <a:solidFill>
                  <a:schemeClr val="accent2"/>
                </a:solidFill>
              </a:rPr>
              <a:t>(stimmhaft)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dirty="0"/>
              <a:t>= „harmonischer“ (tonhöhenartig)</a:t>
            </a:r>
          </a:p>
          <a:p>
            <a:endParaRPr lang="de-DE" dirty="0"/>
          </a:p>
          <a:p>
            <a:r>
              <a:rPr lang="de-DE" b="1" dirty="0">
                <a:solidFill>
                  <a:schemeClr val="accent2"/>
                </a:solidFill>
              </a:rPr>
              <a:t>p, t, k</a:t>
            </a:r>
            <a:r>
              <a:rPr lang="de-DE" dirty="0"/>
              <a:t> </a:t>
            </a:r>
            <a:r>
              <a:rPr lang="de-DE" dirty="0">
                <a:solidFill>
                  <a:schemeClr val="accent2"/>
                </a:solidFill>
              </a:rPr>
              <a:t>(stimmlos)</a:t>
            </a:r>
            <a:r>
              <a:rPr lang="de-DE" dirty="0"/>
              <a:t> =  „geräuschhaft“ (keine Tonhöhe möglich)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67544" y="548680"/>
            <a:ext cx="2780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Systematik der Sprachlaute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23929FA-3DB1-422E-BE7E-963574F4C8A9}"/>
              </a:ext>
            </a:extLst>
          </p:cNvPr>
          <p:cNvSpPr txBox="1"/>
          <p:nvPr/>
        </p:nvSpPr>
        <p:spPr>
          <a:xfrm>
            <a:off x="1115616" y="630932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hlinkClick r:id="rId3"/>
              </a:rPr>
              <a:t>https://youtu.be/am7DAddyWOQ</a:t>
            </a:r>
            <a:endParaRPr lang="de-DE" dirty="0"/>
          </a:p>
        </p:txBody>
      </p:sp>
      <p:pic>
        <p:nvPicPr>
          <p:cNvPr id="3" name="Onlinemedien 2" title="Sprachlaute - Systematk">
            <a:hlinkClick r:id="" action="ppaction://media"/>
            <a:extLst>
              <a:ext uri="{FF2B5EF4-FFF2-40B4-BE49-F238E27FC236}">
                <a16:creationId xmlns:a16="http://schemas.microsoft.com/office/drawing/2014/main" id="{7966AC34-0E0B-42E9-84B3-D5F8DBA4AF2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55576" y="1988840"/>
            <a:ext cx="6882180" cy="388843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8884ABE-69A8-4681-85E7-EFDBFFBCE70F}"/>
              </a:ext>
            </a:extLst>
          </p:cNvPr>
          <p:cNvSpPr txBox="1"/>
          <p:nvPr/>
        </p:nvSpPr>
        <p:spPr>
          <a:xfrm>
            <a:off x="467544" y="548680"/>
            <a:ext cx="2780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Systematik der Sprachlaute</a:t>
            </a:r>
          </a:p>
        </p:txBody>
      </p:sp>
    </p:spTree>
    <p:extLst>
      <p:ext uri="{BB962C8B-B14F-4D97-AF65-F5344CB8AC3E}">
        <p14:creationId xmlns:p14="http://schemas.microsoft.com/office/powerpoint/2010/main" val="277768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GesandJ-Gesangsstimme-orig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2348880"/>
            <a:ext cx="6850683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F289E8A-A4AA-4636-858E-10678BA68280}"/>
              </a:ext>
            </a:extLst>
          </p:cNvPr>
          <p:cNvSpPr txBox="1"/>
          <p:nvPr/>
        </p:nvSpPr>
        <p:spPr>
          <a:xfrm>
            <a:off x="899592" y="548680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Methode 1: </a:t>
            </a:r>
            <a:r>
              <a:rPr lang="de-DE" dirty="0"/>
              <a:t>komplette Zerstückelung des Sprachmaterials, serielle Ordnung nach „Graden der Verständlichkeit“ </a:t>
            </a:r>
          </a:p>
          <a:p>
            <a:r>
              <a:rPr lang="de-DE" dirty="0"/>
              <a:t>Karlheinz Stockhausen „Gesang der Jünglinge“ (1956)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GesangdJ-SeiteF2-5Lautsprech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844824"/>
            <a:ext cx="5251298" cy="461916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8B0BE34-AC07-4113-B66F-608E862948AD}"/>
              </a:ext>
            </a:extLst>
          </p:cNvPr>
          <p:cNvSpPr txBox="1"/>
          <p:nvPr/>
        </p:nvSpPr>
        <p:spPr>
          <a:xfrm>
            <a:off x="899592" y="548680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Methode 1: </a:t>
            </a:r>
            <a:r>
              <a:rPr lang="de-DE" dirty="0"/>
              <a:t>komplette Zerstückelung des Sprachmaterials, serielle Ordnung nach „Graden der Verständlichkeit“ </a:t>
            </a:r>
          </a:p>
          <a:p>
            <a:r>
              <a:rPr lang="de-DE" dirty="0"/>
              <a:t>Karlheinz Stockhausen „Gesang der Jünglinge“ (1956)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D251ACE-63E3-48AF-AD51-EC3C04715A61}"/>
              </a:ext>
            </a:extLst>
          </p:cNvPr>
          <p:cNvSpPr txBox="1"/>
          <p:nvPr/>
        </p:nvSpPr>
        <p:spPr>
          <a:xfrm>
            <a:off x="899592" y="548680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Methode 2</a:t>
            </a:r>
            <a:r>
              <a:rPr lang="de-DE" b="1" dirty="0"/>
              <a:t>: „</a:t>
            </a:r>
            <a:r>
              <a:rPr lang="de-DE" dirty="0" err="1"/>
              <a:t>Musikalisierung</a:t>
            </a:r>
            <a:r>
              <a:rPr lang="de-DE" dirty="0"/>
              <a:t>“ des Textes durch Mehrsprachigkeit und Polyphonie.</a:t>
            </a:r>
          </a:p>
          <a:p>
            <a:r>
              <a:rPr lang="de-DE" dirty="0"/>
              <a:t>Luciano Berio „</a:t>
            </a:r>
            <a:r>
              <a:rPr lang="de-DE" dirty="0" err="1"/>
              <a:t>Ommagio</a:t>
            </a:r>
            <a:r>
              <a:rPr lang="de-DE" dirty="0"/>
              <a:t> a Joyce“ (1958)</a:t>
            </a:r>
          </a:p>
        </p:txBody>
      </p:sp>
      <p:pic>
        <p:nvPicPr>
          <p:cNvPr id="3" name="Grafik 2" descr="berberian-berio.jpg">
            <a:extLst>
              <a:ext uri="{FF2B5EF4-FFF2-40B4-BE49-F238E27FC236}">
                <a16:creationId xmlns:a16="http://schemas.microsoft.com/office/drawing/2014/main" id="{E544085C-26D5-4050-A48B-F7DE1B61CC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662563"/>
            <a:ext cx="3460651" cy="353287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E53EAD1-AB86-43EF-988F-C79B02DE9EC8}"/>
              </a:ext>
            </a:extLst>
          </p:cNvPr>
          <p:cNvSpPr txBox="1"/>
          <p:nvPr/>
        </p:nvSpPr>
        <p:spPr>
          <a:xfrm>
            <a:off x="827584" y="5445224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Der verwendete Text (Kathy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Berberian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): </a:t>
            </a:r>
            <a:r>
              <a:rPr lang="de-DE" sz="14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https://www.musik-for.uni-oldenburg.de/elektronischemusik/06Sprache/OmaggioText.mp3 </a:t>
            </a:r>
          </a:p>
          <a:p>
            <a:r>
              <a:rPr lang="de-DE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die Komposition selbst: </a:t>
            </a:r>
            <a:r>
              <a:rPr lang="de-DE" sz="14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https://www.musik-for.uni-oldenburg.de/elektronischemusik/06Sprache/Omaggio-MadernaPlatte.mp3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7869007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rei-Sprachen-Überlageru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564904"/>
            <a:ext cx="7787970" cy="3057387"/>
          </a:xfrm>
          <a:prstGeom prst="rect">
            <a:avLst/>
          </a:prstGeom>
        </p:spPr>
      </p:pic>
      <p:pic>
        <p:nvPicPr>
          <p:cNvPr id="3" name="Grafik 2" descr="Omaggio a Joyce-Luciano Berio, Thema-1958, fragm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32656"/>
            <a:ext cx="7110536" cy="21553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E442B8E-F843-449D-B3BA-668A2E6D842C}"/>
              </a:ext>
            </a:extLst>
          </p:cNvPr>
          <p:cNvSpPr txBox="1"/>
          <p:nvPr/>
        </p:nvSpPr>
        <p:spPr>
          <a:xfrm>
            <a:off x="494420" y="5733256"/>
            <a:ext cx="7677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Der verwendete Text (Kathy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Berberian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): </a:t>
            </a:r>
            <a:r>
              <a:rPr lang="de-DE" sz="14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https://www.musik-for.uni-oldenburg.de/elektronischemusik/06Sprache/OmaggioText.mp3 </a:t>
            </a:r>
          </a:p>
          <a:p>
            <a:r>
              <a:rPr lang="de-DE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die Komposition selbst: </a:t>
            </a:r>
            <a:r>
              <a:rPr lang="de-DE" sz="14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https://www.musik-for.uni-oldenburg.de/elektronischemusik/06Sprache/Omaggio-MadernaPlatte.mp3 </a:t>
            </a:r>
            <a:endParaRPr lang="de-DE" sz="1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F9267FB-8310-4E5D-90C1-BD0D69EA4A04}"/>
              </a:ext>
            </a:extLst>
          </p:cNvPr>
          <p:cNvSpPr txBox="1"/>
          <p:nvPr/>
        </p:nvSpPr>
        <p:spPr>
          <a:xfrm>
            <a:off x="899592" y="548680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Methode 3</a:t>
            </a:r>
            <a:r>
              <a:rPr lang="de-DE" b="1" dirty="0"/>
              <a:t>: </a:t>
            </a:r>
            <a:r>
              <a:rPr lang="de-DE" dirty="0"/>
              <a:t>Material sind Texte und Geräusche aus der Arbeitswelt. Beides wird zu einem politischen </a:t>
            </a:r>
            <a:r>
              <a:rPr lang="de-DE" dirty="0" err="1"/>
              <a:t>Soundscape</a:t>
            </a:r>
            <a:r>
              <a:rPr lang="de-DE" dirty="0"/>
              <a:t> verarbeitet.</a:t>
            </a:r>
          </a:p>
          <a:p>
            <a:r>
              <a:rPr lang="de-DE" dirty="0"/>
              <a:t>Luigi Nono „La </a:t>
            </a:r>
            <a:r>
              <a:rPr lang="de-DE" dirty="0" err="1"/>
              <a:t>Fabbrica</a:t>
            </a:r>
            <a:r>
              <a:rPr lang="de-DE" dirty="0"/>
              <a:t> </a:t>
            </a:r>
            <a:r>
              <a:rPr lang="de-DE" dirty="0" err="1"/>
              <a:t>Illuminata</a:t>
            </a:r>
            <a:r>
              <a:rPr lang="de-DE" dirty="0"/>
              <a:t>“ (1964)</a:t>
            </a:r>
          </a:p>
        </p:txBody>
      </p:sp>
      <p:pic>
        <p:nvPicPr>
          <p:cNvPr id="3" name="Grafik 2" descr="Nono-Marino Zuccheri-in-Mailand.jpg">
            <a:extLst>
              <a:ext uri="{FF2B5EF4-FFF2-40B4-BE49-F238E27FC236}">
                <a16:creationId xmlns:a16="http://schemas.microsoft.com/office/drawing/2014/main" id="{FF7602C9-44B4-448F-BD2A-853ABBE136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628800"/>
            <a:ext cx="4487689" cy="451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82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479410-9194-4D36-9432-0083513E0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60848"/>
            <a:ext cx="8164012" cy="2653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9A76490-20DB-40B4-8322-9CEA6C44BFA7}"/>
              </a:ext>
            </a:extLst>
          </p:cNvPr>
          <p:cNvSpPr txBox="1"/>
          <p:nvPr/>
        </p:nvSpPr>
        <p:spPr>
          <a:xfrm>
            <a:off x="467544" y="1052736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… aus Pierre Schaeffer: </a:t>
            </a:r>
            <a:r>
              <a:rPr lang="fr-FR" i="1" dirty="0"/>
              <a:t>À la recherche de la musique concrète</a:t>
            </a:r>
            <a:r>
              <a:rPr lang="fr-FR" dirty="0"/>
              <a:t>, Paris, Éditions du Seuil, 1952 (</a:t>
            </a:r>
            <a:r>
              <a:rPr lang="fr-FR" dirty="0" err="1"/>
              <a:t>englische</a:t>
            </a:r>
            <a:r>
              <a:rPr lang="fr-FR" dirty="0"/>
              <a:t> Version).</a:t>
            </a:r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2D772D3-701D-44AD-B68E-92B673D5B7A4}"/>
              </a:ext>
            </a:extLst>
          </p:cNvPr>
          <p:cNvSpPr txBox="1">
            <a:spLocks/>
          </p:cNvSpPr>
          <p:nvPr/>
        </p:nvSpPr>
        <p:spPr>
          <a:xfrm>
            <a:off x="1907704" y="332656"/>
            <a:ext cx="4690864" cy="490066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/>
              <a:t>1. Musique concrète</a:t>
            </a:r>
            <a:endParaRPr lang="de-DE" sz="3600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A74CCB2-4AF9-4585-8CB6-5CFA9FCAE1AC}"/>
              </a:ext>
            </a:extLst>
          </p:cNvPr>
          <p:cNvSpPr/>
          <p:nvPr/>
        </p:nvSpPr>
        <p:spPr>
          <a:xfrm>
            <a:off x="5220072" y="2996952"/>
            <a:ext cx="3312368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3979632-5174-45B9-A9EB-715F8D976A8C}"/>
              </a:ext>
            </a:extLst>
          </p:cNvPr>
          <p:cNvSpPr txBox="1"/>
          <p:nvPr/>
        </p:nvSpPr>
        <p:spPr>
          <a:xfrm>
            <a:off x="1979712" y="5574431"/>
            <a:ext cx="5616624" cy="4616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dirty="0"/>
              <a:t>Beispiel „</a:t>
            </a:r>
            <a:r>
              <a:rPr lang="de-DE" sz="2400" b="1" dirty="0" err="1"/>
              <a:t>Étude</a:t>
            </a:r>
            <a:r>
              <a:rPr lang="de-DE" sz="2400" b="1" dirty="0"/>
              <a:t> </a:t>
            </a:r>
            <a:r>
              <a:rPr lang="de-DE" sz="2400" b="1" dirty="0" err="1"/>
              <a:t>aux</a:t>
            </a:r>
            <a:r>
              <a:rPr lang="de-DE" sz="2400" b="1" dirty="0"/>
              <a:t> </a:t>
            </a:r>
            <a:r>
              <a:rPr lang="de-DE" sz="2400" b="1" dirty="0" err="1"/>
              <a:t>chemins</a:t>
            </a:r>
            <a:r>
              <a:rPr lang="de-DE" sz="2400" b="1" dirty="0"/>
              <a:t> de </a:t>
            </a:r>
            <a:r>
              <a:rPr lang="de-DE" sz="2400" b="1" dirty="0" err="1"/>
              <a:t>fer</a:t>
            </a:r>
            <a:r>
              <a:rPr lang="de-DE" sz="2400" b="1" dirty="0"/>
              <a:t>“ 1948</a:t>
            </a: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63486753-D838-4611-BFCC-BF9AEA856083}"/>
              </a:ext>
            </a:extLst>
          </p:cNvPr>
          <p:cNvSpPr/>
          <p:nvPr/>
        </p:nvSpPr>
        <p:spPr>
          <a:xfrm>
            <a:off x="971600" y="5661248"/>
            <a:ext cx="576064" cy="2880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32695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Chorpartitu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65343"/>
            <a:ext cx="6840760" cy="599187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131840" y="6021288"/>
            <a:ext cx="301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Partitur für den Rundfunkchor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Hörpartitu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548679"/>
            <a:ext cx="5117576" cy="619144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372200" y="5517232"/>
            <a:ext cx="226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Grafische Hörpartitur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55776" y="6021288"/>
            <a:ext cx="4015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Käufliche Partitur für die Gesangsstimme</a:t>
            </a:r>
          </a:p>
        </p:txBody>
      </p:sp>
      <p:pic>
        <p:nvPicPr>
          <p:cNvPr id="5" name="Grafik 4" descr="Partitu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3860800" cy="5588000"/>
          </a:xfrm>
          <a:prstGeom prst="rect">
            <a:avLst/>
          </a:prstGeom>
        </p:spPr>
      </p:pic>
      <p:pic>
        <p:nvPicPr>
          <p:cNvPr id="6" name="Grafik 5" descr="Parttitur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32656"/>
            <a:ext cx="4089400" cy="56007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x_Italsi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9178561" cy="6048672"/>
          </a:xfrm>
          <a:prstGeom prst="rect">
            <a:avLst/>
          </a:prstGeom>
        </p:spPr>
      </p:pic>
      <p:pic>
        <p:nvPicPr>
          <p:cNvPr id="4" name="Grafik 3" descr="nono-copertina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980728"/>
            <a:ext cx="4081232" cy="484177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259632" y="6237312"/>
            <a:ext cx="5684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Nono</a:t>
            </a:r>
            <a:r>
              <a:rPr lang="de-DE" dirty="0"/>
              <a:t> reist mit „La </a:t>
            </a:r>
            <a:r>
              <a:rPr lang="de-DE" dirty="0" err="1"/>
              <a:t>Fabbrica</a:t>
            </a:r>
            <a:r>
              <a:rPr lang="de-DE" dirty="0"/>
              <a:t> </a:t>
            </a:r>
            <a:r>
              <a:rPr lang="de-DE" dirty="0" err="1"/>
              <a:t>Illuminata</a:t>
            </a:r>
            <a:r>
              <a:rPr lang="de-DE" dirty="0"/>
              <a:t>“ durch Norditalien...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60CEFFA-95E4-4524-9702-9E44F346DE95}"/>
              </a:ext>
            </a:extLst>
          </p:cNvPr>
          <p:cNvSpPr txBox="1"/>
          <p:nvPr/>
        </p:nvSpPr>
        <p:spPr>
          <a:xfrm>
            <a:off x="3347864" y="3422325"/>
            <a:ext cx="1844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Weiter mit Teil 3b</a:t>
            </a:r>
          </a:p>
        </p:txBody>
      </p:sp>
    </p:spTree>
    <p:extLst>
      <p:ext uri="{BB962C8B-B14F-4D97-AF65-F5344CB8AC3E}">
        <p14:creationId xmlns:p14="http://schemas.microsoft.com/office/powerpoint/2010/main" val="1540414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39A76490-20DB-40B4-8322-9CEA6C44BFA7}"/>
              </a:ext>
            </a:extLst>
          </p:cNvPr>
          <p:cNvSpPr txBox="1"/>
          <p:nvPr/>
        </p:nvSpPr>
        <p:spPr>
          <a:xfrm>
            <a:off x="467544" y="1052736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… aus Pierre Schaeffer: </a:t>
            </a:r>
            <a:r>
              <a:rPr lang="fr-FR" i="1" dirty="0"/>
              <a:t>À la recherche de la musique concrète</a:t>
            </a:r>
            <a:r>
              <a:rPr lang="fr-FR" dirty="0"/>
              <a:t>, Paris, Éditions du Seuil, 1952 (</a:t>
            </a:r>
            <a:r>
              <a:rPr lang="fr-FR" dirty="0" err="1"/>
              <a:t>englische</a:t>
            </a:r>
            <a:r>
              <a:rPr lang="fr-FR" dirty="0"/>
              <a:t> Version).</a:t>
            </a:r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2D772D3-701D-44AD-B68E-92B673D5B7A4}"/>
              </a:ext>
            </a:extLst>
          </p:cNvPr>
          <p:cNvSpPr txBox="1">
            <a:spLocks/>
          </p:cNvSpPr>
          <p:nvPr/>
        </p:nvSpPr>
        <p:spPr>
          <a:xfrm>
            <a:off x="1907704" y="332656"/>
            <a:ext cx="4690864" cy="490066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/>
              <a:t>1. Musique concrète</a:t>
            </a:r>
            <a:endParaRPr lang="de-DE" sz="36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3979632-5174-45B9-A9EB-715F8D976A8C}"/>
              </a:ext>
            </a:extLst>
          </p:cNvPr>
          <p:cNvSpPr txBox="1"/>
          <p:nvPr/>
        </p:nvSpPr>
        <p:spPr>
          <a:xfrm>
            <a:off x="2051720" y="5816293"/>
            <a:ext cx="5616624" cy="4616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dirty="0"/>
              <a:t>Beispiel „</a:t>
            </a:r>
            <a:r>
              <a:rPr lang="de-DE" sz="2400" b="1" dirty="0" err="1"/>
              <a:t>Étude</a:t>
            </a:r>
            <a:r>
              <a:rPr lang="de-DE" sz="2400" b="1" dirty="0"/>
              <a:t> </a:t>
            </a:r>
            <a:r>
              <a:rPr lang="de-DE" sz="2400" b="1" dirty="0" err="1"/>
              <a:t>aux</a:t>
            </a:r>
            <a:r>
              <a:rPr lang="de-DE" sz="2400" b="1" dirty="0"/>
              <a:t> </a:t>
            </a:r>
            <a:r>
              <a:rPr lang="de-DE" sz="2400" b="1" dirty="0" err="1"/>
              <a:t>chemins</a:t>
            </a:r>
            <a:r>
              <a:rPr lang="de-DE" sz="2400" b="1" dirty="0"/>
              <a:t> de </a:t>
            </a:r>
            <a:r>
              <a:rPr lang="de-DE" sz="2400" b="1" dirty="0" err="1"/>
              <a:t>fer</a:t>
            </a:r>
            <a:r>
              <a:rPr lang="de-DE" sz="2400" b="1" dirty="0"/>
              <a:t>“ 1948</a:t>
            </a: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63486753-D838-4611-BFCC-BF9AEA856083}"/>
              </a:ext>
            </a:extLst>
          </p:cNvPr>
          <p:cNvSpPr/>
          <p:nvPr/>
        </p:nvSpPr>
        <p:spPr>
          <a:xfrm>
            <a:off x="1187624" y="5903109"/>
            <a:ext cx="576064" cy="2880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A65DD6A-D081-42AA-BA67-F2D1ACF294D7}"/>
              </a:ext>
            </a:extLst>
          </p:cNvPr>
          <p:cNvSpPr txBox="1"/>
          <p:nvPr/>
        </p:nvSpPr>
        <p:spPr>
          <a:xfrm>
            <a:off x="1475656" y="2026244"/>
            <a:ext cx="53285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dirty="0"/>
              <a:t>Sammeln des („konkreten“) Klangmaterials</a:t>
            </a:r>
          </a:p>
          <a:p>
            <a:pPr marL="342900" indent="-342900">
              <a:buAutoNum type="arabicPeriod"/>
            </a:pPr>
            <a:endParaRPr lang="de-DE" dirty="0"/>
          </a:p>
          <a:p>
            <a:pPr marL="342900" indent="-342900">
              <a:buAutoNum type="arabicPeriod"/>
            </a:pPr>
            <a:r>
              <a:rPr lang="de-DE" dirty="0"/>
              <a:t>Technische Fixierung des Materials</a:t>
            </a:r>
          </a:p>
          <a:p>
            <a:pPr marL="342900" indent="-342900">
              <a:buAutoNum type="arabicPeriod"/>
            </a:pPr>
            <a:endParaRPr lang="de-DE" dirty="0"/>
          </a:p>
          <a:p>
            <a:pPr marL="342900" indent="-342900">
              <a:buAutoNum type="arabicPeriod"/>
            </a:pPr>
            <a:r>
              <a:rPr lang="de-DE" dirty="0"/>
              <a:t>Wissenschaftliche Erforschung des Materials</a:t>
            </a:r>
          </a:p>
          <a:p>
            <a:pPr marL="342900" indent="-342900">
              <a:buAutoNum type="arabicPeriod"/>
            </a:pPr>
            <a:endParaRPr lang="de-DE" dirty="0"/>
          </a:p>
          <a:p>
            <a:pPr marL="342900" indent="-342900">
              <a:buAutoNum type="arabicPeriod"/>
            </a:pPr>
            <a:r>
              <a:rPr lang="de-DE" dirty="0"/>
              <a:t>Technische Verarbeitung des Materials</a:t>
            </a:r>
          </a:p>
          <a:p>
            <a:pPr marL="342900" indent="-342900">
              <a:buAutoNum type="arabicPeriod"/>
            </a:pPr>
            <a:endParaRPr lang="de-DE" dirty="0"/>
          </a:p>
          <a:p>
            <a:pPr marL="342900" indent="-342900">
              <a:buAutoNum type="arabicPeriod"/>
            </a:pPr>
            <a:r>
              <a:rPr lang="de-DE" dirty="0"/>
              <a:t>Kompositionsidee</a:t>
            </a:r>
          </a:p>
          <a:p>
            <a:pPr marL="342900" indent="-342900">
              <a:buAutoNum type="arabicPeriod"/>
            </a:pPr>
            <a:endParaRPr lang="de-DE" dirty="0"/>
          </a:p>
          <a:p>
            <a:pPr marL="342900" indent="-342900">
              <a:buAutoNum type="arabicPeriod"/>
            </a:pPr>
            <a:r>
              <a:rPr lang="de-DE" dirty="0"/>
              <a:t>Montage des Materials</a:t>
            </a:r>
          </a:p>
        </p:txBody>
      </p:sp>
      <p:sp>
        <p:nvSpPr>
          <p:cNvPr id="6" name="Pfeil: nach unten 5">
            <a:extLst>
              <a:ext uri="{FF2B5EF4-FFF2-40B4-BE49-F238E27FC236}">
                <a16:creationId xmlns:a16="http://schemas.microsoft.com/office/drawing/2014/main" id="{D6C36E33-280B-44C4-B963-772EC59E3ABD}"/>
              </a:ext>
            </a:extLst>
          </p:cNvPr>
          <p:cNvSpPr/>
          <p:nvPr/>
        </p:nvSpPr>
        <p:spPr>
          <a:xfrm>
            <a:off x="3347864" y="2420888"/>
            <a:ext cx="144016" cy="144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: nach unten 9">
            <a:extLst>
              <a:ext uri="{FF2B5EF4-FFF2-40B4-BE49-F238E27FC236}">
                <a16:creationId xmlns:a16="http://schemas.microsoft.com/office/drawing/2014/main" id="{D3034121-7AF4-4C50-B3EF-5617186D0336}"/>
              </a:ext>
            </a:extLst>
          </p:cNvPr>
          <p:cNvSpPr/>
          <p:nvPr/>
        </p:nvSpPr>
        <p:spPr>
          <a:xfrm>
            <a:off x="3356248" y="2959548"/>
            <a:ext cx="144016" cy="144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: nach unten 10">
            <a:extLst>
              <a:ext uri="{FF2B5EF4-FFF2-40B4-BE49-F238E27FC236}">
                <a16:creationId xmlns:a16="http://schemas.microsoft.com/office/drawing/2014/main" id="{9FCD99F7-3418-415C-9D07-D620255F3E91}"/>
              </a:ext>
            </a:extLst>
          </p:cNvPr>
          <p:cNvSpPr/>
          <p:nvPr/>
        </p:nvSpPr>
        <p:spPr>
          <a:xfrm>
            <a:off x="3373045" y="3538330"/>
            <a:ext cx="144016" cy="144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: nach unten 11">
            <a:extLst>
              <a:ext uri="{FF2B5EF4-FFF2-40B4-BE49-F238E27FC236}">
                <a16:creationId xmlns:a16="http://schemas.microsoft.com/office/drawing/2014/main" id="{0A864CB5-9E04-40EA-8FB8-428CA7A12572}"/>
              </a:ext>
            </a:extLst>
          </p:cNvPr>
          <p:cNvSpPr/>
          <p:nvPr/>
        </p:nvSpPr>
        <p:spPr>
          <a:xfrm>
            <a:off x="3388724" y="4062418"/>
            <a:ext cx="144016" cy="144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19633C05-FAD6-49D4-A5D7-E3DDD95346B9}"/>
              </a:ext>
            </a:extLst>
          </p:cNvPr>
          <p:cNvSpPr/>
          <p:nvPr/>
        </p:nvSpPr>
        <p:spPr>
          <a:xfrm>
            <a:off x="3401921" y="4613991"/>
            <a:ext cx="144016" cy="144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7700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BC989D6-114E-48A3-8DF1-3A37079DE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27" y="0"/>
            <a:ext cx="8557946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537FEE9-F224-4558-A583-54085672D0E9}"/>
              </a:ext>
            </a:extLst>
          </p:cNvPr>
          <p:cNvSpPr txBox="1"/>
          <p:nvPr/>
        </p:nvSpPr>
        <p:spPr>
          <a:xfrm>
            <a:off x="827584" y="260648"/>
            <a:ext cx="2016224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Original Partitur</a:t>
            </a:r>
          </a:p>
        </p:txBody>
      </p:sp>
    </p:spTree>
    <p:extLst>
      <p:ext uri="{BB962C8B-B14F-4D97-AF65-F5344CB8AC3E}">
        <p14:creationId xmlns:p14="http://schemas.microsoft.com/office/powerpoint/2010/main" val="2036582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C79A495-B973-427C-A86B-98E2EC789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27" y="0"/>
            <a:ext cx="8557946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46B3205-EEC2-4169-BFCF-788DC681A08F}"/>
              </a:ext>
            </a:extLst>
          </p:cNvPr>
          <p:cNvSpPr txBox="1"/>
          <p:nvPr/>
        </p:nvSpPr>
        <p:spPr>
          <a:xfrm>
            <a:off x="827584" y="260648"/>
            <a:ext cx="2016224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Original Partitur</a:t>
            </a:r>
          </a:p>
        </p:txBody>
      </p:sp>
    </p:spTree>
    <p:extLst>
      <p:ext uri="{BB962C8B-B14F-4D97-AF65-F5344CB8AC3E}">
        <p14:creationId xmlns:p14="http://schemas.microsoft.com/office/powerpoint/2010/main" val="3743620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34536E8A-A2B1-4F88-9236-4823FABE08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3522326"/>
              </p:ext>
            </p:extLst>
          </p:nvPr>
        </p:nvGraphicFramePr>
        <p:xfrm>
          <a:off x="803064" y="908720"/>
          <a:ext cx="7529512" cy="556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r:id="rId3" imgW="7530120" imgH="5561640" progId="">
                  <p:embed/>
                </p:oleObj>
              </mc:Choice>
              <mc:Fallback>
                <p:oleObj r:id="rId3" imgW="7530120" imgH="5561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3064" y="908720"/>
                        <a:ext cx="7529512" cy="5561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DC432281-EC0C-4033-B7C7-A07F0514CEB2}"/>
              </a:ext>
            </a:extLst>
          </p:cNvPr>
          <p:cNvSpPr txBox="1"/>
          <p:nvPr/>
        </p:nvSpPr>
        <p:spPr>
          <a:xfrm>
            <a:off x="827584" y="260648"/>
            <a:ext cx="2448272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Ablaufbeschreibung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CC5F597-6149-4C1D-BDF6-821877238F23}"/>
              </a:ext>
            </a:extLst>
          </p:cNvPr>
          <p:cNvSpPr txBox="1"/>
          <p:nvPr/>
        </p:nvSpPr>
        <p:spPr>
          <a:xfrm>
            <a:off x="3419872" y="256703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tx2"/>
                </a:solidFill>
                <a:hlinkClick r:id="rId5"/>
              </a:rPr>
              <a:t>https://www.musik-for.uni-oldenburg.de/elektronischemusik/04Paris-USA/Musique%20Concr%C3%A8te/deFer-Analyse.jpg</a:t>
            </a:r>
            <a:r>
              <a:rPr lang="de-DE" sz="1200" b="1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4199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1C22C27B-0F2E-4C76-9E60-145AFFC0F4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8238896"/>
              </p:ext>
            </p:extLst>
          </p:nvPr>
        </p:nvGraphicFramePr>
        <p:xfrm>
          <a:off x="838994" y="908720"/>
          <a:ext cx="7466012" cy="556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r:id="rId3" imgW="7466400" imgH="5561640" progId="">
                  <p:embed/>
                </p:oleObj>
              </mc:Choice>
              <mc:Fallback>
                <p:oleObj r:id="rId3" imgW="7466400" imgH="5561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994" y="908720"/>
                        <a:ext cx="7466012" cy="5561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02F280DD-39E7-459F-B45C-0FB283B2E5EA}"/>
              </a:ext>
            </a:extLst>
          </p:cNvPr>
          <p:cNvSpPr txBox="1"/>
          <p:nvPr/>
        </p:nvSpPr>
        <p:spPr>
          <a:xfrm>
            <a:off x="827584" y="260648"/>
            <a:ext cx="2448272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Ablaufbeschreibung</a:t>
            </a:r>
          </a:p>
        </p:txBody>
      </p:sp>
    </p:spTree>
    <p:extLst>
      <p:ext uri="{BB962C8B-B14F-4D97-AF65-F5344CB8AC3E}">
        <p14:creationId xmlns:p14="http://schemas.microsoft.com/office/powerpoint/2010/main" val="2447235681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1861</Words>
  <Application>Microsoft Office PowerPoint</Application>
  <PresentationFormat>Bildschirmpräsentation (4:3)</PresentationFormat>
  <Paragraphs>862</Paragraphs>
  <Slides>44</Slides>
  <Notes>0</Notes>
  <HiddenSlides>0</HiddenSlides>
  <MMClips>4</MMClips>
  <ScaleCrop>false</ScaleCrop>
  <HeadingPairs>
    <vt:vector size="8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48" baseType="lpstr">
      <vt:lpstr>Arial</vt:lpstr>
      <vt:lpstr>Calibri</vt:lpstr>
      <vt:lpstr>Larissa-Design</vt:lpstr>
      <vt:lpstr>Unknown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Wolfgang Martin Stroh</dc:creator>
  <cp:lastModifiedBy>Wolfgang Martin Stroh</cp:lastModifiedBy>
  <cp:revision>71</cp:revision>
  <dcterms:created xsi:type="dcterms:W3CDTF">2020-04-10T07:07:08Z</dcterms:created>
  <dcterms:modified xsi:type="dcterms:W3CDTF">2022-01-13T11:41:42Z</dcterms:modified>
</cp:coreProperties>
</file>